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2533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3460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4223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7085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276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8190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57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940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35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750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41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4ABD5-B370-4D0B-9D30-8518A79694E3}" type="datetimeFigureOut">
              <a:rPr lang="zh-CN" altLang="en-US" smtClean="0"/>
              <a:t>2017/3/23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7A72C-96E0-49D0-BFCB-09BF1786F27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9993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rs.pku.edu.cn/py/content/db_s10.doc" TargetMode="External"/><Relationship Id="rId2" Type="http://schemas.openxmlformats.org/officeDocument/2006/relationships/hyperlink" Target="http://grs.pku.edu.cn/py/content/db_s00.do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rs.pku.edu.cn/py/content/grspy_form_03.do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24000" y="2382592"/>
            <a:ext cx="9144000" cy="1429555"/>
          </a:xfrm>
          <a:solidFill>
            <a:srgbClr val="9A0000"/>
          </a:solidFill>
        </p:spPr>
        <p:txBody>
          <a:bodyPr anchor="ctr" anchorCtr="1">
            <a:normAutofit/>
          </a:bodyPr>
          <a:lstStyle/>
          <a:p>
            <a:pPr marL="0" indent="0">
              <a:buNone/>
            </a:pPr>
            <a:r>
              <a:rPr lang="en-US" altLang="zh-CN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2017</a:t>
            </a:r>
            <a:r>
              <a:rPr lang="zh-CN" altLang="en-US" sz="3600" b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年夏季毕业生论文答辩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7048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1891918" y="1076212"/>
            <a:ext cx="57246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论文答辩完成最终提交材料</a:t>
            </a:r>
            <a:endParaRPr lang="zh-CN" altLang="en-US" sz="2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7" name="TextBox 84"/>
          <p:cNvSpPr txBox="1"/>
          <p:nvPr/>
        </p:nvSpPr>
        <p:spPr>
          <a:xfrm>
            <a:off x="1891919" y="1736190"/>
            <a:ext cx="851103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硕士提交材料</a:t>
            </a:r>
            <a:endParaRPr lang="en-US" altLang="zh-CN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/>
              <a:t>	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攻读硕士学位研究生学位审批材料封面</a:t>
            </a:r>
            <a:r>
              <a:rPr lang="en-US" altLang="zh-CN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A</a:t>
            </a:r>
            <a:endParaRPr lang="en-US" altLang="zh-CN" sz="2000" dirty="0">
              <a:solidFill>
                <a:srgbClr val="2121B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▶▶</a:t>
            </a:r>
            <a:r>
              <a:rPr lang="zh-CN" altLang="en-US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攻读硕士学位研究生学位审批材料封面</a:t>
            </a:r>
            <a:r>
              <a:rPr lang="en-US" altLang="zh-CN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3"/>
              </a:rPr>
              <a:t>B </a:t>
            </a:r>
            <a:endParaRPr lang="en-US" altLang="zh-CN" sz="2000" u="sng" dirty="0">
              <a:solidFill>
                <a:srgbClr val="2525F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博士提交材料</a:t>
            </a:r>
          </a:p>
          <a:p>
            <a:pPr lvl="2"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▶▶</a:t>
            </a:r>
            <a:r>
              <a:rPr lang="zh-CN" altLang="en-US" sz="2000" u="sng" dirty="0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攻读博士学位研究生学位审批材料封面</a:t>
            </a:r>
            <a:r>
              <a:rPr lang="en-US" altLang="zh-CN" sz="2000" u="sng" dirty="0">
                <a:solidFill>
                  <a:schemeClr val="hlin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</a:p>
          <a:p>
            <a:pPr>
              <a:lnSpc>
                <a:spcPct val="150000"/>
              </a:lnSpc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	▶▶</a:t>
            </a:r>
            <a:r>
              <a:rPr lang="zh-CN" altLang="en-US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/>
              </a:rPr>
              <a:t>攻读博士学位研究生学位审批材料封面</a:t>
            </a:r>
            <a:r>
              <a:rPr lang="en-US" altLang="zh-CN" sz="2000" u="sng" dirty="0">
                <a:solidFill>
                  <a:srgbClr val="2525F5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4"/>
              </a:rPr>
              <a:t>B</a:t>
            </a:r>
            <a:endParaRPr lang="en-US" altLang="zh-CN" sz="2000" u="sng" dirty="0">
              <a:solidFill>
                <a:srgbClr val="2525F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2000" u="sng" dirty="0">
              <a:solidFill>
                <a:srgbClr val="2525F5"/>
              </a:solidFill>
              <a:latin typeface="宋体" panose="02010600030101010101" pitchFamily="2" charset="-122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b="1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特别提示：</a:t>
            </a:r>
            <a:r>
              <a:rPr lang="zh-CN" altLang="en-US" sz="2000" u="sng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论文答辩所有程序均需在个人校内门户中完成，并打印表格，每个表格左下角都需有二维码标识。</a:t>
            </a:r>
            <a:endParaRPr lang="en-US" altLang="zh-CN" sz="2000" u="sng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1">
              <a:lnSpc>
                <a:spcPct val="150000"/>
              </a:lnSpc>
            </a:pPr>
            <a:r>
              <a:rPr lang="en-US" altLang="zh-CN" sz="2000" dirty="0"/>
              <a:t>	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92926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7100486" y="431152"/>
            <a:ext cx="3372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pc="3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毕业的关键时间</a:t>
            </a:r>
          </a:p>
        </p:txBody>
      </p:sp>
      <p:grpSp>
        <p:nvGrpSpPr>
          <p:cNvPr id="47" name="组合 46"/>
          <p:cNvGrpSpPr/>
          <p:nvPr/>
        </p:nvGrpSpPr>
        <p:grpSpPr>
          <a:xfrm>
            <a:off x="1664749" y="2167895"/>
            <a:ext cx="581052" cy="654164"/>
            <a:chOff x="514421" y="2189960"/>
            <a:chExt cx="980063" cy="647231"/>
          </a:xfrm>
        </p:grpSpPr>
        <p:sp>
          <p:nvSpPr>
            <p:cNvPr id="48" name="直角三角形 4"/>
            <p:cNvSpPr/>
            <p:nvPr/>
          </p:nvSpPr>
          <p:spPr>
            <a:xfrm flipV="1">
              <a:off x="520236" y="2506716"/>
              <a:ext cx="974248" cy="330475"/>
            </a:xfrm>
            <a:custGeom>
              <a:avLst/>
              <a:gdLst>
                <a:gd name="connsiteX0" fmla="*/ 0 w 1001886"/>
                <a:gd name="connsiteY0" fmla="*/ 689933 h 689933"/>
                <a:gd name="connsiteX1" fmla="*/ 0 w 1001886"/>
                <a:gd name="connsiteY1" fmla="*/ 0 h 689933"/>
                <a:gd name="connsiteX2" fmla="*/ 1001886 w 1001886"/>
                <a:gd name="connsiteY2" fmla="*/ 689933 h 689933"/>
                <a:gd name="connsiteX3" fmla="*/ 0 w 1001886"/>
                <a:gd name="connsiteY3" fmla="*/ 689933 h 689933"/>
                <a:gd name="connsiteX0" fmla="*/ 390525 w 1001886"/>
                <a:gd name="connsiteY0" fmla="*/ 694696 h 694696"/>
                <a:gd name="connsiteX1" fmla="*/ 0 w 1001886"/>
                <a:gd name="connsiteY1" fmla="*/ 0 h 694696"/>
                <a:gd name="connsiteX2" fmla="*/ 1001886 w 1001886"/>
                <a:gd name="connsiteY2" fmla="*/ 689933 h 694696"/>
                <a:gd name="connsiteX3" fmla="*/ 390525 w 1001886"/>
                <a:gd name="connsiteY3" fmla="*/ 694696 h 694696"/>
                <a:gd name="connsiteX0" fmla="*/ 333375 w 944736"/>
                <a:gd name="connsiteY0" fmla="*/ 413709 h 413709"/>
                <a:gd name="connsiteX1" fmla="*/ 0 w 944736"/>
                <a:gd name="connsiteY1" fmla="*/ 0 h 413709"/>
                <a:gd name="connsiteX2" fmla="*/ 944736 w 944736"/>
                <a:gd name="connsiteY2" fmla="*/ 408946 h 413709"/>
                <a:gd name="connsiteX3" fmla="*/ 333375 w 944736"/>
                <a:gd name="connsiteY3" fmla="*/ 413709 h 41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4736" h="413709">
                  <a:moveTo>
                    <a:pt x="333375" y="413709"/>
                  </a:moveTo>
                  <a:lnTo>
                    <a:pt x="0" y="0"/>
                  </a:lnTo>
                  <a:lnTo>
                    <a:pt x="944736" y="408946"/>
                  </a:lnTo>
                  <a:lnTo>
                    <a:pt x="333375" y="413709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直角三角形 4"/>
            <p:cNvSpPr/>
            <p:nvPr/>
          </p:nvSpPr>
          <p:spPr>
            <a:xfrm>
              <a:off x="514421" y="2189960"/>
              <a:ext cx="974248" cy="330475"/>
            </a:xfrm>
            <a:custGeom>
              <a:avLst/>
              <a:gdLst>
                <a:gd name="connsiteX0" fmla="*/ 0 w 1001886"/>
                <a:gd name="connsiteY0" fmla="*/ 689933 h 689933"/>
                <a:gd name="connsiteX1" fmla="*/ 0 w 1001886"/>
                <a:gd name="connsiteY1" fmla="*/ 0 h 689933"/>
                <a:gd name="connsiteX2" fmla="*/ 1001886 w 1001886"/>
                <a:gd name="connsiteY2" fmla="*/ 689933 h 689933"/>
                <a:gd name="connsiteX3" fmla="*/ 0 w 1001886"/>
                <a:gd name="connsiteY3" fmla="*/ 689933 h 689933"/>
                <a:gd name="connsiteX0" fmla="*/ 390525 w 1001886"/>
                <a:gd name="connsiteY0" fmla="*/ 694696 h 694696"/>
                <a:gd name="connsiteX1" fmla="*/ 0 w 1001886"/>
                <a:gd name="connsiteY1" fmla="*/ 0 h 694696"/>
                <a:gd name="connsiteX2" fmla="*/ 1001886 w 1001886"/>
                <a:gd name="connsiteY2" fmla="*/ 689933 h 694696"/>
                <a:gd name="connsiteX3" fmla="*/ 390525 w 1001886"/>
                <a:gd name="connsiteY3" fmla="*/ 694696 h 694696"/>
                <a:gd name="connsiteX0" fmla="*/ 333375 w 944736"/>
                <a:gd name="connsiteY0" fmla="*/ 413709 h 413709"/>
                <a:gd name="connsiteX1" fmla="*/ 0 w 944736"/>
                <a:gd name="connsiteY1" fmla="*/ 0 h 413709"/>
                <a:gd name="connsiteX2" fmla="*/ 944736 w 944736"/>
                <a:gd name="connsiteY2" fmla="*/ 408946 h 413709"/>
                <a:gd name="connsiteX3" fmla="*/ 333375 w 944736"/>
                <a:gd name="connsiteY3" fmla="*/ 413709 h 4137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4736" h="413709">
                  <a:moveTo>
                    <a:pt x="333375" y="413709"/>
                  </a:moveTo>
                  <a:lnTo>
                    <a:pt x="0" y="0"/>
                  </a:lnTo>
                  <a:lnTo>
                    <a:pt x="944736" y="408946"/>
                  </a:lnTo>
                  <a:lnTo>
                    <a:pt x="333375" y="413709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266640" y="1431236"/>
            <a:ext cx="7675946" cy="3979249"/>
            <a:chOff x="742640" y="1431235"/>
            <a:chExt cx="7675946" cy="3979249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785378" y="3835291"/>
              <a:ext cx="7633208" cy="0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795415" y="2471634"/>
              <a:ext cx="7623171" cy="0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接连接符 11"/>
            <p:cNvCxnSpPr/>
            <p:nvPr/>
          </p:nvCxnSpPr>
          <p:spPr>
            <a:xfrm>
              <a:off x="785378" y="5313095"/>
              <a:ext cx="7623171" cy="0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矩形 12"/>
            <p:cNvSpPr/>
            <p:nvPr/>
          </p:nvSpPr>
          <p:spPr>
            <a:xfrm>
              <a:off x="742640" y="1431235"/>
              <a:ext cx="2008884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完成开题报告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3051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4" name="矩形 13"/>
            <p:cNvSpPr/>
            <p:nvPr/>
          </p:nvSpPr>
          <p:spPr>
            <a:xfrm>
              <a:off x="3044092" y="1433787"/>
              <a:ext cx="2492991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选课学分等毕业核查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6040785" y="1446069"/>
              <a:ext cx="1980029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集中办理转专业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月中旬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6" name="矩形 15"/>
            <p:cNvSpPr/>
            <p:nvPr/>
          </p:nvSpPr>
          <p:spPr>
            <a:xfrm>
              <a:off x="6028663" y="2776208"/>
              <a:ext cx="2008883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学籍异动截止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30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831297" y="2780941"/>
              <a:ext cx="2492990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完成博士论文预答辩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28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1047584" y="4287528"/>
              <a:ext cx="2270173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毕业论文集中答辩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5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8-12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3618545" y="4287528"/>
              <a:ext cx="1858201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学院毕业典礼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0" name="组合 19"/>
            <p:cNvGrpSpPr/>
            <p:nvPr/>
          </p:nvGrpSpPr>
          <p:grpSpPr>
            <a:xfrm>
              <a:off x="4441450" y="4864052"/>
              <a:ext cx="211377" cy="546432"/>
              <a:chOff x="5763254" y="5067379"/>
              <a:chExt cx="277091" cy="634087"/>
            </a:xfrm>
          </p:grpSpPr>
          <p:cxnSp>
            <p:nvCxnSpPr>
              <p:cNvPr id="45" name="直接连接符 44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椭圆 45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1" name="矩形 20"/>
            <p:cNvSpPr/>
            <p:nvPr/>
          </p:nvSpPr>
          <p:spPr>
            <a:xfrm>
              <a:off x="6188989" y="4289717"/>
              <a:ext cx="1747593" cy="7307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毕业生离校</a:t>
              </a: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7</a:t>
              </a:r>
              <a:r>
                <a:rPr lang="zh-CN" altLang="en-US" sz="20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月初</a:t>
              </a:r>
              <a:endParaRPr lang="en-US" altLang="zh-CN" sz="2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22" name="组合 21"/>
            <p:cNvGrpSpPr/>
            <p:nvPr/>
          </p:nvGrpSpPr>
          <p:grpSpPr>
            <a:xfrm>
              <a:off x="6911433" y="4864052"/>
              <a:ext cx="211377" cy="546432"/>
              <a:chOff x="5763254" y="5067379"/>
              <a:chExt cx="277091" cy="634087"/>
            </a:xfrm>
          </p:grpSpPr>
          <p:cxnSp>
            <p:nvCxnSpPr>
              <p:cNvPr id="43" name="直接连接符 42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椭圆 43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3" name="组合 22"/>
            <p:cNvGrpSpPr/>
            <p:nvPr/>
          </p:nvGrpSpPr>
          <p:grpSpPr>
            <a:xfrm>
              <a:off x="2077155" y="4864052"/>
              <a:ext cx="211377" cy="546432"/>
              <a:chOff x="5763254" y="5067379"/>
              <a:chExt cx="277091" cy="634087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1972104" y="3387637"/>
              <a:ext cx="211376" cy="546432"/>
              <a:chOff x="4600365" y="5067379"/>
              <a:chExt cx="277089" cy="634087"/>
            </a:xfrm>
          </p:grpSpPr>
          <p:cxnSp>
            <p:nvCxnSpPr>
              <p:cNvPr id="39" name="直接连接符 38"/>
              <p:cNvCxnSpPr/>
              <p:nvPr/>
            </p:nvCxnSpPr>
            <p:spPr>
              <a:xfrm flipV="1">
                <a:off x="4756804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椭圆 39"/>
              <p:cNvSpPr/>
              <p:nvPr/>
            </p:nvSpPr>
            <p:spPr>
              <a:xfrm>
                <a:off x="4600365" y="5424375"/>
                <a:ext cx="277089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6927412" y="3387637"/>
              <a:ext cx="211376" cy="546432"/>
              <a:chOff x="7337626" y="5067379"/>
              <a:chExt cx="277089" cy="634087"/>
            </a:xfrm>
          </p:grpSpPr>
          <p:cxnSp>
            <p:nvCxnSpPr>
              <p:cNvPr id="37" name="直接连接符 36"/>
              <p:cNvCxnSpPr/>
              <p:nvPr/>
            </p:nvCxnSpPr>
            <p:spPr>
              <a:xfrm flipV="1">
                <a:off x="7491007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椭圆 37"/>
              <p:cNvSpPr/>
              <p:nvPr/>
            </p:nvSpPr>
            <p:spPr>
              <a:xfrm>
                <a:off x="7337626" y="5424375"/>
                <a:ext cx="277089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6" name="组合 25"/>
            <p:cNvGrpSpPr/>
            <p:nvPr/>
          </p:nvGrpSpPr>
          <p:grpSpPr>
            <a:xfrm>
              <a:off x="6925109" y="2041264"/>
              <a:ext cx="211377" cy="546432"/>
              <a:chOff x="5763254" y="5067379"/>
              <a:chExt cx="277091" cy="634087"/>
            </a:xfrm>
          </p:grpSpPr>
          <p:cxnSp>
            <p:nvCxnSpPr>
              <p:cNvPr id="35" name="直接连接符 34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6" name="椭圆 35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4184897" y="2041264"/>
              <a:ext cx="211377" cy="546432"/>
              <a:chOff x="5763254" y="5067379"/>
              <a:chExt cx="277091" cy="634087"/>
            </a:xfrm>
          </p:grpSpPr>
          <p:cxnSp>
            <p:nvCxnSpPr>
              <p:cNvPr id="33" name="直接连接符 32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椭圆 33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grpSp>
          <p:nvGrpSpPr>
            <p:cNvPr id="28" name="组合 27"/>
            <p:cNvGrpSpPr/>
            <p:nvPr/>
          </p:nvGrpSpPr>
          <p:grpSpPr>
            <a:xfrm>
              <a:off x="1629755" y="2041264"/>
              <a:ext cx="211377" cy="546432"/>
              <a:chOff x="5763254" y="5067379"/>
              <a:chExt cx="277091" cy="634087"/>
            </a:xfrm>
          </p:grpSpPr>
          <p:cxnSp>
            <p:nvCxnSpPr>
              <p:cNvPr id="31" name="直接连接符 30"/>
              <p:cNvCxnSpPr/>
              <p:nvPr/>
            </p:nvCxnSpPr>
            <p:spPr>
              <a:xfrm flipV="1">
                <a:off x="5901800" y="5067379"/>
                <a:ext cx="0" cy="457200"/>
              </a:xfrm>
              <a:prstGeom prst="line">
                <a:avLst/>
              </a:prstGeom>
              <a:ln w="2857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椭圆 31"/>
              <p:cNvSpPr/>
              <p:nvPr/>
            </p:nvSpPr>
            <p:spPr>
              <a:xfrm>
                <a:off x="5763254" y="5424375"/>
                <a:ext cx="277091" cy="277091"/>
              </a:xfrm>
              <a:prstGeom prst="ellipse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/>
              </a:p>
            </p:txBody>
          </p:sp>
        </p:grpSp>
        <p:cxnSp>
          <p:nvCxnSpPr>
            <p:cNvPr id="29" name="直接连接符 28"/>
            <p:cNvCxnSpPr/>
            <p:nvPr/>
          </p:nvCxnSpPr>
          <p:spPr>
            <a:xfrm>
              <a:off x="8388619" y="2479560"/>
              <a:ext cx="0" cy="1366988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805380" y="3815967"/>
              <a:ext cx="0" cy="1508386"/>
            </a:xfrm>
            <a:prstGeom prst="line">
              <a:avLst/>
            </a:prstGeom>
            <a:ln w="76200">
              <a:solidFill>
                <a:srgbClr val="AD01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直接连接符 50"/>
            <p:cNvCxnSpPr/>
            <p:nvPr/>
          </p:nvCxnSpPr>
          <p:spPr>
            <a:xfrm flipV="1">
              <a:off x="4607405" y="3515337"/>
              <a:ext cx="0" cy="381660"/>
            </a:xfrm>
            <a:prstGeom prst="line">
              <a:avLst/>
            </a:prstGeom>
            <a:ln w="28575"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椭圆 51"/>
            <p:cNvSpPr/>
            <p:nvPr/>
          </p:nvSpPr>
          <p:spPr>
            <a:xfrm>
              <a:off x="4499217" y="3767290"/>
              <a:ext cx="211376" cy="231309"/>
            </a:xfrm>
            <a:prstGeom prst="ellipse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/>
            </a:p>
          </p:txBody>
        </p:sp>
        <p:sp>
          <p:nvSpPr>
            <p:cNvPr id="55" name="矩形 54"/>
            <p:cNvSpPr/>
            <p:nvPr/>
          </p:nvSpPr>
          <p:spPr>
            <a:xfrm>
              <a:off x="3641410" y="2587264"/>
              <a:ext cx="2008883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提交博士论文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zh-CN" altLang="en-US" sz="2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匿名送审</a:t>
              </a:r>
              <a:endParaRPr lang="en-US" altLang="zh-CN" sz="20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buClr>
                  <a:schemeClr val="hlink"/>
                </a:buClr>
              </a:pP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2017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30</a:t>
              </a:r>
              <a:r>
                <a:rPr lang="zh-CN" altLang="en-US" sz="2000" dirty="0">
                  <a:solidFill>
                    <a:srgbClr val="03051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</a:t>
              </a:r>
              <a:endParaRPr lang="en-US" altLang="zh-CN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96" y="4586558"/>
            <a:ext cx="857484" cy="1222673"/>
          </a:xfrm>
          <a:prstGeom prst="rect">
            <a:avLst/>
          </a:prstGeom>
          <a:solidFill>
            <a:srgbClr val="FF0000"/>
          </a:solidFill>
        </p:spPr>
      </p:pic>
    </p:spTree>
    <p:extLst>
      <p:ext uri="{BB962C8B-B14F-4D97-AF65-F5344CB8AC3E}">
        <p14:creationId xmlns:p14="http://schemas.microsoft.com/office/powerpoint/2010/main" val="306055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1891919" y="1117156"/>
            <a:ext cx="29546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答辩申请程序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2021717" y="1763487"/>
            <a:ext cx="81276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准备完整的论文</a:t>
            </a:r>
          </a:p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博士由导师提供评审专家库，硕士由导师组决定评审人</a:t>
            </a:r>
            <a:endParaRPr lang="en-US" altLang="zh-CN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论文评审通过，需向学院研究生办公室申请答辩，领取答辩表决票</a:t>
            </a:r>
            <a:endParaRPr lang="en-US" altLang="zh-CN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 marL="457200" indent="-4572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硕士由学院统一安排答辩秘书，进行集中答辩（拟定</a:t>
            </a:r>
            <a:r>
              <a:rPr lang="en-US" altLang="zh-CN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月</a:t>
            </a:r>
            <a:r>
              <a:rPr lang="en-US" altLang="zh-CN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8-12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日，另行通知）</a:t>
            </a:r>
          </a:p>
        </p:txBody>
      </p:sp>
    </p:spTree>
    <p:extLst>
      <p:ext uri="{BB962C8B-B14F-4D97-AF65-F5344CB8AC3E}">
        <p14:creationId xmlns:p14="http://schemas.microsoft.com/office/powerpoint/2010/main" val="4009124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1891918" y="1021620"/>
            <a:ext cx="48013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论文评审及答辩委员会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2021717" y="1517824"/>
            <a:ext cx="826414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论文评审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400" b="1" dirty="0"/>
              <a:t>  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博士：副教授以上职称专家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人，至少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名校外专家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硕士：副教授以上职称专家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人，至少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名校外专家</a:t>
            </a:r>
          </a:p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/>
              <a:t>  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答辩委员会（指导教师不能担任答辩委员会主席）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400" b="1" dirty="0"/>
              <a:t>  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博士：副教授以上职称专家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5-9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名（半数以上为教授），含至少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2-3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</a:t>
            </a:r>
            <a:endParaRPr lang="en-US" altLang="zh-CN" sz="2000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      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校外专家；导师若参加答辩应不少于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6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人   </a:t>
            </a:r>
            <a:endParaRPr lang="en-US" altLang="zh-CN" sz="2000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硕士：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3-5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名（含导师不少于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4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名）</a:t>
            </a:r>
          </a:p>
        </p:txBody>
      </p:sp>
    </p:spTree>
    <p:extLst>
      <p:ext uri="{BB962C8B-B14F-4D97-AF65-F5344CB8AC3E}">
        <p14:creationId xmlns:p14="http://schemas.microsoft.com/office/powerpoint/2010/main" val="65302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1891919" y="1021620"/>
            <a:ext cx="295465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答辩申请材料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2021717" y="1435935"/>
            <a:ext cx="826414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硕士（提前</a:t>
            </a:r>
            <a:r>
              <a:rPr lang="en-US" altLang="zh-CN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天申请答辩，</a:t>
            </a:r>
            <a:r>
              <a:rPr lang="en-US" altLang="zh-CN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月</a:t>
            </a:r>
            <a:r>
              <a:rPr lang="en-US" altLang="zh-CN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5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号之前）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硕士论文选题报告书（学术型）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指导教师对硕士学位论文的学术评语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硕士学位论文学术评议书（两份）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硕士学位论文答辩审批表</a:t>
            </a:r>
          </a:p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博士（至少提前</a:t>
            </a:r>
            <a:r>
              <a:rPr lang="en-US" altLang="zh-CN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</a:t>
            </a: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周申请答辩）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 答辩之前需要提前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周向中心和研究生院提交申请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;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申请需要的</a:t>
            </a:r>
            <a:endParaRPr lang="en-US" altLang="zh-CN" sz="2000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材料包括在研究生院下载的所有表格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;</a:t>
            </a:r>
          </a:p>
          <a:p>
            <a:pPr>
              <a:lnSpc>
                <a:spcPct val="150000"/>
              </a:lnSpc>
              <a:buClr>
                <a:srgbClr val="C00000"/>
              </a:buClr>
            </a:pP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 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答辩材料中指导教师学术评语和答辩报告书要求提交打印稿。</a:t>
            </a:r>
          </a:p>
        </p:txBody>
      </p:sp>
    </p:spTree>
    <p:extLst>
      <p:ext uri="{BB962C8B-B14F-4D97-AF65-F5344CB8AC3E}">
        <p14:creationId xmlns:p14="http://schemas.microsoft.com/office/powerpoint/2010/main" val="291346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1891919" y="1076212"/>
            <a:ext cx="38779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博士答辩特殊说明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2021717" y="1736189"/>
            <a:ext cx="826414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C00000"/>
              </a:buClr>
              <a:buFont typeface="Wingdings" panose="05000000000000000000" pitchFamily="2" charset="2"/>
              <a:buChar char="l"/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除以上程序外特别注意，匿名评审之前中心需审核：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1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、开题报告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2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、预答辩报告</a:t>
            </a:r>
          </a:p>
          <a:p>
            <a:pPr>
              <a:lnSpc>
                <a:spcPct val="200000"/>
              </a:lnSpc>
              <a:buClr>
                <a:srgbClr val="C00000"/>
              </a:buClr>
            </a:pP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       </a:t>
            </a:r>
            <a:r>
              <a:rPr lang="en-US" altLang="zh-CN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3</a:t>
            </a:r>
            <a:r>
              <a:rPr lang="zh-CN" altLang="en-US" sz="2000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、发表论文情况表（旧培养方案）</a:t>
            </a:r>
          </a:p>
        </p:txBody>
      </p:sp>
    </p:spTree>
    <p:extLst>
      <p:ext uri="{BB962C8B-B14F-4D97-AF65-F5344CB8AC3E}">
        <p14:creationId xmlns:p14="http://schemas.microsoft.com/office/powerpoint/2010/main" val="382112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1891919" y="1076212"/>
            <a:ext cx="2031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3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答辩程序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2021717" y="1736190"/>
            <a:ext cx="826414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答辩委员会主席宣布答辩委员会组成人员名单，主持答辩会议程；</a:t>
            </a: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导师（如参加）简要介绍研究生的学习成绩及科学研究的主要情况；          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研究生报告论文的主要内容（约半小时）；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答辩委员会成员及答辩会参加人员提问，研究生答辩；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答辩会休会；</a:t>
            </a:r>
            <a:endParaRPr lang="en-US" altLang="zh-CN" sz="2000" dirty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 marL="457200" indent="-457200" algn="just">
              <a:spcAft>
                <a:spcPts val="200"/>
              </a:spcAft>
              <a:buFont typeface="+mj-lt"/>
              <a:buAutoNum type="arabicPeriod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答辩委员会举行会议，主要议程：</a:t>
            </a:r>
          </a:p>
          <a:p>
            <a:pPr algn="just">
              <a:spcAft>
                <a:spcPts val="200"/>
              </a:spcAft>
            </a:pP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▶▶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宣读导师及论文评阅人的学术评语；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评议论文的水平及答辩情况；   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以不记名投票方式进行表决；         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讨论并通过对学位论文和论文答辩情况的评语；</a:t>
            </a:r>
          </a:p>
          <a:p>
            <a:pPr algn="just">
              <a:spcAft>
                <a:spcPts val="200"/>
              </a:spcAft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  <a:cs typeface="Times New Roman" panose="02020603050405020304" pitchFamily="18" charset="0"/>
              </a:rPr>
              <a:t> 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签署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《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北京大学硕士学位论文答辩委员会决议书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》</a:t>
            </a: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。</a:t>
            </a:r>
          </a:p>
          <a:p>
            <a:pPr marL="457200" indent="-457200" algn="just">
              <a:spcAft>
                <a:spcPts val="200"/>
              </a:spcAft>
              <a:buFont typeface="+mj-lt"/>
              <a:buAutoNum type="arabicPeriod" startAt="7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复会，答辩委员会主席宣读决议书及投票表决结果；        </a:t>
            </a:r>
          </a:p>
          <a:p>
            <a:pPr marL="457200" indent="-457200" algn="just">
              <a:spcAft>
                <a:spcPts val="200"/>
              </a:spcAft>
              <a:buFont typeface="+mj-lt"/>
              <a:buAutoNum type="arabicPeriod" startAt="7"/>
            </a:pPr>
            <a:r>
              <a:rPr lang="zh-CN" altLang="en-US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主席宣布答辩会结束。 </a:t>
            </a:r>
          </a:p>
        </p:txBody>
      </p:sp>
    </p:spTree>
    <p:extLst>
      <p:ext uri="{BB962C8B-B14F-4D97-AF65-F5344CB8AC3E}">
        <p14:creationId xmlns:p14="http://schemas.microsoft.com/office/powerpoint/2010/main" val="3095988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84"/>
          <p:cNvSpPr txBox="1"/>
          <p:nvPr/>
        </p:nvSpPr>
        <p:spPr>
          <a:xfrm>
            <a:off x="2014331" y="915024"/>
            <a:ext cx="8216348" cy="5596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200"/>
              </a:spcAft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一、研究生学位论文一般应包括下列内容及装订顺序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1. </a:t>
            </a:r>
            <a:r>
              <a:rPr lang="zh-CN" altLang="en-US" dirty="0"/>
              <a:t>封面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2. </a:t>
            </a:r>
            <a:r>
              <a:rPr lang="zh-CN" altLang="en-US" dirty="0"/>
              <a:t>版权声明（研究生院主页培养办下载区下载）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3. </a:t>
            </a:r>
            <a:r>
              <a:rPr lang="zh-CN" altLang="en-US" dirty="0"/>
              <a:t>题目（字数不宜超过</a:t>
            </a:r>
            <a:r>
              <a:rPr lang="en-US" altLang="zh-CN" dirty="0"/>
              <a:t>20</a:t>
            </a:r>
            <a:r>
              <a:rPr lang="zh-CN" altLang="en-US" dirty="0"/>
              <a:t>个）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4. </a:t>
            </a:r>
            <a:r>
              <a:rPr lang="zh-CN" altLang="en-US" dirty="0"/>
              <a:t>中文摘要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5. </a:t>
            </a:r>
            <a:r>
              <a:rPr lang="zh-CN" altLang="en-US" dirty="0"/>
              <a:t>英文摘要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6. </a:t>
            </a:r>
            <a:r>
              <a:rPr lang="zh-CN" altLang="en-US" dirty="0"/>
              <a:t>目录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7. </a:t>
            </a:r>
            <a:r>
              <a:rPr lang="zh-CN" altLang="en-US" dirty="0"/>
              <a:t>序言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8. </a:t>
            </a:r>
            <a:r>
              <a:rPr lang="zh-CN" altLang="en-US" dirty="0"/>
              <a:t>论文正文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9. </a:t>
            </a:r>
            <a:r>
              <a:rPr lang="zh-CN" altLang="en-US" dirty="0"/>
              <a:t>注释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10. </a:t>
            </a:r>
            <a:r>
              <a:rPr lang="zh-CN" altLang="en-US" dirty="0"/>
              <a:t>结论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11. </a:t>
            </a:r>
            <a:r>
              <a:rPr lang="zh-CN" altLang="en-US" dirty="0"/>
              <a:t>参考文献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12.</a:t>
            </a:r>
            <a:r>
              <a:rPr lang="zh-CN" altLang="en-US" dirty="0"/>
              <a:t>附录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13.</a:t>
            </a:r>
            <a:r>
              <a:rPr lang="zh-CN" altLang="en-US" dirty="0"/>
              <a:t>作者的致谢、后记或说明等一律列于论文末尾</a:t>
            </a:r>
            <a:endParaRPr lang="en-US" altLang="zh-CN" dirty="0"/>
          </a:p>
          <a:p>
            <a:pPr lvl="1">
              <a:spcBef>
                <a:spcPts val="300"/>
              </a:spcBef>
            </a:pPr>
            <a:r>
              <a:rPr lang="en-US" altLang="zh-CN" dirty="0"/>
              <a:t>14.</a:t>
            </a:r>
            <a:r>
              <a:rPr lang="zh-CN" altLang="en-US" dirty="0"/>
              <a:t>学位论文原创性声明和授权使用说明（研究生院主页培养办下载区下载） </a:t>
            </a:r>
          </a:p>
          <a:p>
            <a:pPr lvl="1">
              <a:spcBef>
                <a:spcPts val="300"/>
              </a:spcBef>
            </a:pPr>
            <a:r>
              <a:rPr lang="en-US" altLang="zh-CN" dirty="0"/>
              <a:t>15.</a:t>
            </a:r>
            <a:r>
              <a:rPr lang="zh-CN" altLang="en-US" dirty="0"/>
              <a:t>封底</a:t>
            </a:r>
          </a:p>
        </p:txBody>
      </p:sp>
      <p:sp>
        <p:nvSpPr>
          <p:cNvPr id="4" name="文本框 131"/>
          <p:cNvSpPr>
            <a:spLocks noChangeArrowheads="1"/>
          </p:cNvSpPr>
          <p:nvPr/>
        </p:nvSpPr>
        <p:spPr bwMode="auto">
          <a:xfrm>
            <a:off x="4909145" y="453360"/>
            <a:ext cx="5493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论文书写格式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（详情请查阅北大研究生院网页）</a:t>
            </a:r>
          </a:p>
        </p:txBody>
      </p:sp>
    </p:spTree>
    <p:extLst>
      <p:ext uri="{BB962C8B-B14F-4D97-AF65-F5344CB8AC3E}">
        <p14:creationId xmlns:p14="http://schemas.microsoft.com/office/powerpoint/2010/main" val="247840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131"/>
          <p:cNvSpPr>
            <a:spLocks noChangeArrowheads="1"/>
          </p:cNvSpPr>
          <p:nvPr/>
        </p:nvSpPr>
        <p:spPr bwMode="auto">
          <a:xfrm>
            <a:off x="4909145" y="453360"/>
            <a:ext cx="54938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zh-CN" altLang="en-US" sz="2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论文书写格式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（详情请查阅北大研究生院网页）</a:t>
            </a:r>
          </a:p>
        </p:txBody>
      </p:sp>
      <p:sp>
        <p:nvSpPr>
          <p:cNvPr id="7" name="TextBox 84"/>
          <p:cNvSpPr txBox="1"/>
          <p:nvPr/>
        </p:nvSpPr>
        <p:spPr>
          <a:xfrm>
            <a:off x="1891919" y="1047547"/>
            <a:ext cx="851103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二、最后定稿的论文要求</a:t>
            </a:r>
            <a:endParaRPr lang="en-US" altLang="zh-CN" sz="2400" b="1" dirty="0">
              <a:solidFill>
                <a:srgbClr val="D8D8D8">
                  <a:lumMod val="50000"/>
                </a:srgbClr>
              </a:solidFill>
              <a:latin typeface="Arial"/>
              <a:ea typeface="微软雅黑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/>
              <a:t>	</a:t>
            </a:r>
            <a:r>
              <a:rPr lang="en-US" altLang="zh-CN" sz="2000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/>
              <a:t>格式规范，字体整齐一致；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	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/>
              <a:t>论文封面要求打印版（按照北京大学统一要求）；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altLang="zh-CN" dirty="0"/>
              <a:t>	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/>
              <a:t>封面颜色博士为淡蓝色，硕士为淡黄色。</a:t>
            </a:r>
          </a:p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D8D8D8">
                    <a:lumMod val="50000"/>
                  </a:srgbClr>
                </a:solidFill>
                <a:latin typeface="Arial"/>
                <a:ea typeface="微软雅黑"/>
              </a:rPr>
              <a:t>三、相关问题的特别说明</a:t>
            </a:r>
            <a:endParaRPr lang="zh-CN" altLang="en-US" sz="2000" dirty="0"/>
          </a:p>
          <a:p>
            <a:pPr lvl="1">
              <a:lnSpc>
                <a:spcPct val="150000"/>
              </a:lnSpc>
            </a:pP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▶▶</a:t>
            </a:r>
            <a:r>
              <a:rPr lang="zh-CN" altLang="en-US" dirty="0"/>
              <a:t>博士学位论文必须严格按照上述基本结构要求编辑排版，凡结构不完整的论文将退回修改，只有符合基本结构要求的学位论文才能受理审查。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	▶▶</a:t>
            </a:r>
            <a:r>
              <a:rPr lang="en-US" altLang="zh-CN" dirty="0"/>
              <a:t> </a:t>
            </a:r>
            <a:r>
              <a:rPr lang="zh-CN" altLang="en-US" dirty="0"/>
              <a:t>对</a:t>
            </a:r>
            <a:r>
              <a:rPr lang="en-US" altLang="zh-CN" dirty="0"/>
              <a:t>《</a:t>
            </a:r>
            <a:r>
              <a:rPr lang="zh-CN" altLang="en-US" dirty="0"/>
              <a:t>学位论文原创性声明和授权使用说明</a:t>
            </a:r>
            <a:r>
              <a:rPr lang="en-US" altLang="zh-CN" dirty="0"/>
              <a:t>》</a:t>
            </a:r>
            <a:r>
              <a:rPr lang="zh-CN" altLang="en-US" dirty="0"/>
              <a:t>，请注意从研究生院主页下载最新版本，并按要求签字后装订到提交答辩的论文印刷版中。</a:t>
            </a:r>
          </a:p>
          <a:p>
            <a:pPr lvl="1">
              <a:lnSpc>
                <a:spcPct val="150000"/>
              </a:lnSpc>
            </a:pPr>
            <a:r>
              <a:rPr lang="en-US" altLang="zh-CN" dirty="0"/>
              <a:t>	</a:t>
            </a:r>
            <a:r>
              <a:rPr lang="en-US" altLang="zh-CN" dirty="0">
                <a:latin typeface="微软雅黑 Light" panose="020B0502040204020203" pitchFamily="34" charset="-122"/>
                <a:ea typeface="微软雅黑 Light" panose="020B0502040204020203" pitchFamily="34" charset="-122"/>
              </a:rPr>
              <a:t>▶▶</a:t>
            </a:r>
            <a:r>
              <a:rPr lang="zh-CN" altLang="en-US" dirty="0"/>
              <a:t>论文答辩委员会的组成应该根据论文内容，邀请相关学科的专家参加，严格把关，确保学位论文质量。</a:t>
            </a:r>
          </a:p>
        </p:txBody>
      </p:sp>
    </p:spTree>
    <p:extLst>
      <p:ext uri="{BB962C8B-B14F-4D97-AF65-F5344CB8AC3E}">
        <p14:creationId xmlns:p14="http://schemas.microsoft.com/office/powerpoint/2010/main" val="545935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606</Words>
  <Application>Microsoft Office PowerPoint</Application>
  <PresentationFormat>宽屏</PresentationFormat>
  <Paragraphs>99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9" baseType="lpstr">
      <vt:lpstr>等线</vt:lpstr>
      <vt:lpstr>等线 Light</vt:lpstr>
      <vt:lpstr>宋体</vt:lpstr>
      <vt:lpstr>微软雅黑</vt:lpstr>
      <vt:lpstr>微软雅黑 Light</vt:lpstr>
      <vt:lpstr>Arial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sxjiang</dc:creator>
  <cp:lastModifiedBy>sxjiang</cp:lastModifiedBy>
  <cp:revision>2</cp:revision>
  <dcterms:created xsi:type="dcterms:W3CDTF">2017-03-23T03:34:29Z</dcterms:created>
  <dcterms:modified xsi:type="dcterms:W3CDTF">2017-03-23T03:35:46Z</dcterms:modified>
</cp:coreProperties>
</file>