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83" r:id="rId2"/>
    <p:sldId id="282" r:id="rId3"/>
    <p:sldId id="284" r:id="rId4"/>
    <p:sldId id="334" r:id="rId5"/>
    <p:sldId id="336" r:id="rId6"/>
    <p:sldId id="337" r:id="rId7"/>
    <p:sldId id="338" r:id="rId8"/>
    <p:sldId id="339" r:id="rId9"/>
    <p:sldId id="340" r:id="rId10"/>
    <p:sldId id="341" r:id="rId11"/>
  </p:sldIdLst>
  <p:sldSz cx="9144000" cy="6858000" type="screen4x3"/>
  <p:notesSz cx="9928225" cy="67976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9A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43"/>
  </p:normalViewPr>
  <p:slideViewPr>
    <p:cSldViewPr snapToGrid="0">
      <p:cViewPr varScale="1">
        <p:scale>
          <a:sx n="105" d="100"/>
          <a:sy n="105" d="100"/>
        </p:scale>
        <p:origin x="17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B313C-4619-4369-AC35-4723158690E3}" type="datetimeFigureOut">
              <a:rPr lang="zh-CN" altLang="en-US" smtClean="0"/>
              <a:t>2018/3/14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23705-776E-4F28-8E3D-7816ABFDF6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0005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97731-403B-FB40-866B-0648BE382757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3850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B74FE-25CF-0844-BF62-3B29612C2B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53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A78-A2FC-4623-96AF-D28624FD8780}" type="datetimeFigureOut">
              <a:rPr lang="zh-CN" altLang="en-US" smtClean="0"/>
              <a:t>2018/3/14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6C1-EC98-4F74-BECC-F8A859D9EA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0402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A78-A2FC-4623-96AF-D28624FD8780}" type="datetimeFigureOut">
              <a:rPr lang="zh-CN" altLang="en-US" smtClean="0"/>
              <a:t>2018/3/14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6C1-EC98-4F74-BECC-F8A859D9EA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1493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A78-A2FC-4623-96AF-D28624FD8780}" type="datetimeFigureOut">
              <a:rPr lang="zh-CN" altLang="en-US" smtClean="0"/>
              <a:t>2018/3/14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6C1-EC98-4F74-BECC-F8A859D9EA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6098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A78-A2FC-4623-96AF-D28624FD8780}" type="datetimeFigureOut">
              <a:rPr lang="zh-CN" altLang="en-US" smtClean="0"/>
              <a:t>2018/3/14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6C1-EC98-4F74-BECC-F8A859D9EA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554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A78-A2FC-4623-96AF-D28624FD8780}" type="datetimeFigureOut">
              <a:rPr lang="zh-CN" altLang="en-US" smtClean="0"/>
              <a:t>2018/3/14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6C1-EC98-4F74-BECC-F8A859D9EA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1502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A78-A2FC-4623-96AF-D28624FD8780}" type="datetimeFigureOut">
              <a:rPr lang="zh-CN" altLang="en-US" smtClean="0"/>
              <a:t>2018/3/14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6C1-EC98-4F74-BECC-F8A859D9EA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755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A78-A2FC-4623-96AF-D28624FD8780}" type="datetimeFigureOut">
              <a:rPr lang="zh-CN" altLang="en-US" smtClean="0"/>
              <a:t>2018/3/14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6C1-EC98-4F74-BECC-F8A859D9EA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278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A78-A2FC-4623-96AF-D28624FD8780}" type="datetimeFigureOut">
              <a:rPr lang="zh-CN" altLang="en-US" smtClean="0"/>
              <a:t>2018/3/14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6C1-EC98-4F74-BECC-F8A859D9EA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0318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A78-A2FC-4623-96AF-D28624FD8780}" type="datetimeFigureOut">
              <a:rPr lang="zh-CN" altLang="en-US" smtClean="0"/>
              <a:t>2018/3/14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6C1-EC98-4F74-BECC-F8A859D9EA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4708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A78-A2FC-4623-96AF-D28624FD8780}" type="datetimeFigureOut">
              <a:rPr lang="zh-CN" altLang="en-US" smtClean="0"/>
              <a:t>2018/3/14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6C1-EC98-4F74-BECC-F8A859D9EA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46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22A78-A2FC-4623-96AF-D28624FD8780}" type="datetimeFigureOut">
              <a:rPr lang="zh-CN" altLang="en-US" smtClean="0"/>
              <a:t>2018/3/14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956C1-EC98-4F74-BECC-F8A859D9EA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828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22A78-A2FC-4623-96AF-D28624FD8780}" type="datetimeFigureOut">
              <a:rPr lang="zh-CN" altLang="en-US" smtClean="0"/>
              <a:t>2018/3/14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956C1-EC98-4F74-BECC-F8A859D9EAA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328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rs.pku.edu.cn/py/content/db_s10.doc" TargetMode="External"/><Relationship Id="rId2" Type="http://schemas.openxmlformats.org/officeDocument/2006/relationships/hyperlink" Target="http://grs.pku.edu.cn/py/content/db_s00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s.pku.edu.cn/py/content/grspy_form_03.do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2382591"/>
            <a:ext cx="9144000" cy="1429555"/>
          </a:xfrm>
          <a:solidFill>
            <a:srgbClr val="9A0000"/>
          </a:solidFill>
        </p:spPr>
        <p:txBody>
          <a:bodyPr anchor="ctr" anchorCtr="1">
            <a:normAutofit/>
          </a:bodyPr>
          <a:lstStyle/>
          <a:p>
            <a:pPr marL="0" indent="0">
              <a:buNone/>
            </a:pPr>
            <a:r>
              <a:rPr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年夏季</a:t>
            </a:r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毕业生论文答辩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6473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31"/>
          <p:cNvSpPr>
            <a:spLocks noChangeArrowheads="1"/>
          </p:cNvSpPr>
          <p:nvPr/>
        </p:nvSpPr>
        <p:spPr bwMode="auto">
          <a:xfrm>
            <a:off x="367918" y="1076211"/>
            <a:ext cx="57246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论文答辩完成最终提交材料</a:t>
            </a:r>
            <a:endParaRPr lang="zh-CN" altLang="en-US" sz="2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" name="TextBox 84"/>
          <p:cNvSpPr txBox="1"/>
          <p:nvPr/>
        </p:nvSpPr>
        <p:spPr>
          <a:xfrm>
            <a:off x="367918" y="1736189"/>
            <a:ext cx="851103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硕士</a:t>
            </a: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提交材料</a:t>
            </a:r>
            <a:endParaRPr lang="en-US" altLang="zh-CN" sz="2400" b="1" dirty="0">
              <a:solidFill>
                <a:srgbClr val="D8D8D8">
                  <a:lumMod val="50000"/>
                </a:srgbClr>
              </a:solidFill>
              <a:latin typeface="Arial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/>
              <a:t>	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sz="2000" u="sng" dirty="0">
                <a:solidFill>
                  <a:srgbClr val="2525F5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攻读硕士学位研究生学位审批材料封面</a:t>
            </a:r>
            <a:r>
              <a:rPr lang="en-US" altLang="zh-CN" sz="2000" u="sng" dirty="0">
                <a:solidFill>
                  <a:srgbClr val="2525F5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A</a:t>
            </a:r>
            <a:endParaRPr lang="en-US" altLang="zh-CN" sz="2000" dirty="0">
              <a:solidFill>
                <a:srgbClr val="2121B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	▶▶</a:t>
            </a:r>
            <a:r>
              <a:rPr lang="zh-CN" altLang="en-US" sz="2000" u="sng" dirty="0" smtClean="0">
                <a:solidFill>
                  <a:srgbClr val="2525F5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攻读</a:t>
            </a:r>
            <a:r>
              <a:rPr lang="zh-CN" altLang="en-US" sz="2000" u="sng" dirty="0">
                <a:solidFill>
                  <a:srgbClr val="2525F5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硕士学位研究生学位审批材料封面</a:t>
            </a:r>
            <a:r>
              <a:rPr lang="en-US" altLang="zh-CN" sz="2000" u="sng" dirty="0">
                <a:solidFill>
                  <a:srgbClr val="2525F5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B </a:t>
            </a:r>
            <a:endParaRPr lang="en-US" altLang="zh-CN" sz="2000" u="sng" dirty="0" smtClean="0">
              <a:solidFill>
                <a:srgbClr val="2525F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博士</a:t>
            </a: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提交材料</a:t>
            </a:r>
          </a:p>
          <a:p>
            <a:pPr lvl="2"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▶▶</a:t>
            </a:r>
            <a:r>
              <a:rPr lang="zh-CN" altLang="en-US" sz="2000" u="sng" dirty="0">
                <a:solidFill>
                  <a:schemeClr val="hlin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攻读博士学位研究生学位审批材料封面</a:t>
            </a:r>
            <a:r>
              <a:rPr lang="en-US" altLang="zh-CN" sz="2000" u="sng" dirty="0">
                <a:solidFill>
                  <a:schemeClr val="hlin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	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▶▶</a:t>
            </a:r>
            <a:r>
              <a:rPr lang="zh-CN" altLang="en-US" sz="2000" u="sng" dirty="0" smtClean="0">
                <a:solidFill>
                  <a:srgbClr val="2525F5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攻读</a:t>
            </a:r>
            <a:r>
              <a:rPr lang="zh-CN" altLang="en-US" sz="2000" u="sng" dirty="0">
                <a:solidFill>
                  <a:srgbClr val="2525F5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博士学位研究生学位审批材料封面</a:t>
            </a:r>
            <a:r>
              <a:rPr lang="en-US" altLang="zh-CN" sz="2000" u="sng" dirty="0">
                <a:solidFill>
                  <a:srgbClr val="2525F5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B</a:t>
            </a:r>
            <a:endParaRPr lang="en-US" altLang="zh-CN" sz="2000" u="sng" dirty="0">
              <a:solidFill>
                <a:srgbClr val="2525F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2000" u="sng" dirty="0">
              <a:solidFill>
                <a:srgbClr val="2525F5"/>
              </a:solidFill>
              <a:latin typeface="宋体" panose="02010600030101010101" pitchFamily="2" charset="-122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000" b="1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特别提示：</a:t>
            </a:r>
            <a:r>
              <a:rPr lang="zh-CN" altLang="en-US" sz="2000" u="sng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论文答辩所有程序均需在个人校内门户中完成，并打印表格，每个表格左下角都需有二维码标识。</a:t>
            </a:r>
            <a:endParaRPr lang="en-US" altLang="zh-CN" sz="2000" u="sng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>
              <a:lnSpc>
                <a:spcPct val="150000"/>
              </a:lnSpc>
            </a:pPr>
            <a:r>
              <a:rPr lang="en-US" altLang="zh-CN" sz="2000" dirty="0" smtClean="0"/>
              <a:t>	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0996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5576485" y="431151"/>
            <a:ext cx="3372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pc="3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毕业的关键时间</a:t>
            </a:r>
            <a:endParaRPr lang="zh-CN" altLang="en-US" sz="2400" b="1" spc="3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140749" y="2167895"/>
            <a:ext cx="581052" cy="654164"/>
            <a:chOff x="514421" y="2189960"/>
            <a:chExt cx="980063" cy="647231"/>
          </a:xfrm>
        </p:grpSpPr>
        <p:sp>
          <p:nvSpPr>
            <p:cNvPr id="48" name="直角三角形 4"/>
            <p:cNvSpPr/>
            <p:nvPr/>
          </p:nvSpPr>
          <p:spPr>
            <a:xfrm flipV="1">
              <a:off x="520236" y="2506716"/>
              <a:ext cx="974248" cy="330475"/>
            </a:xfrm>
            <a:custGeom>
              <a:avLst/>
              <a:gdLst>
                <a:gd name="connsiteX0" fmla="*/ 0 w 1001886"/>
                <a:gd name="connsiteY0" fmla="*/ 689933 h 689933"/>
                <a:gd name="connsiteX1" fmla="*/ 0 w 1001886"/>
                <a:gd name="connsiteY1" fmla="*/ 0 h 689933"/>
                <a:gd name="connsiteX2" fmla="*/ 1001886 w 1001886"/>
                <a:gd name="connsiteY2" fmla="*/ 689933 h 689933"/>
                <a:gd name="connsiteX3" fmla="*/ 0 w 1001886"/>
                <a:gd name="connsiteY3" fmla="*/ 689933 h 689933"/>
                <a:gd name="connsiteX0" fmla="*/ 390525 w 1001886"/>
                <a:gd name="connsiteY0" fmla="*/ 694696 h 694696"/>
                <a:gd name="connsiteX1" fmla="*/ 0 w 1001886"/>
                <a:gd name="connsiteY1" fmla="*/ 0 h 694696"/>
                <a:gd name="connsiteX2" fmla="*/ 1001886 w 1001886"/>
                <a:gd name="connsiteY2" fmla="*/ 689933 h 694696"/>
                <a:gd name="connsiteX3" fmla="*/ 390525 w 1001886"/>
                <a:gd name="connsiteY3" fmla="*/ 694696 h 694696"/>
                <a:gd name="connsiteX0" fmla="*/ 333375 w 944736"/>
                <a:gd name="connsiteY0" fmla="*/ 413709 h 413709"/>
                <a:gd name="connsiteX1" fmla="*/ 0 w 944736"/>
                <a:gd name="connsiteY1" fmla="*/ 0 h 413709"/>
                <a:gd name="connsiteX2" fmla="*/ 944736 w 944736"/>
                <a:gd name="connsiteY2" fmla="*/ 408946 h 413709"/>
                <a:gd name="connsiteX3" fmla="*/ 333375 w 944736"/>
                <a:gd name="connsiteY3" fmla="*/ 413709 h 413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4736" h="413709">
                  <a:moveTo>
                    <a:pt x="333375" y="413709"/>
                  </a:moveTo>
                  <a:lnTo>
                    <a:pt x="0" y="0"/>
                  </a:lnTo>
                  <a:lnTo>
                    <a:pt x="944736" y="408946"/>
                  </a:lnTo>
                  <a:lnTo>
                    <a:pt x="333375" y="41370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直角三角形 4"/>
            <p:cNvSpPr/>
            <p:nvPr/>
          </p:nvSpPr>
          <p:spPr>
            <a:xfrm>
              <a:off x="514421" y="2189960"/>
              <a:ext cx="974248" cy="330475"/>
            </a:xfrm>
            <a:custGeom>
              <a:avLst/>
              <a:gdLst>
                <a:gd name="connsiteX0" fmla="*/ 0 w 1001886"/>
                <a:gd name="connsiteY0" fmla="*/ 689933 h 689933"/>
                <a:gd name="connsiteX1" fmla="*/ 0 w 1001886"/>
                <a:gd name="connsiteY1" fmla="*/ 0 h 689933"/>
                <a:gd name="connsiteX2" fmla="*/ 1001886 w 1001886"/>
                <a:gd name="connsiteY2" fmla="*/ 689933 h 689933"/>
                <a:gd name="connsiteX3" fmla="*/ 0 w 1001886"/>
                <a:gd name="connsiteY3" fmla="*/ 689933 h 689933"/>
                <a:gd name="connsiteX0" fmla="*/ 390525 w 1001886"/>
                <a:gd name="connsiteY0" fmla="*/ 694696 h 694696"/>
                <a:gd name="connsiteX1" fmla="*/ 0 w 1001886"/>
                <a:gd name="connsiteY1" fmla="*/ 0 h 694696"/>
                <a:gd name="connsiteX2" fmla="*/ 1001886 w 1001886"/>
                <a:gd name="connsiteY2" fmla="*/ 689933 h 694696"/>
                <a:gd name="connsiteX3" fmla="*/ 390525 w 1001886"/>
                <a:gd name="connsiteY3" fmla="*/ 694696 h 694696"/>
                <a:gd name="connsiteX0" fmla="*/ 333375 w 944736"/>
                <a:gd name="connsiteY0" fmla="*/ 413709 h 413709"/>
                <a:gd name="connsiteX1" fmla="*/ 0 w 944736"/>
                <a:gd name="connsiteY1" fmla="*/ 0 h 413709"/>
                <a:gd name="connsiteX2" fmla="*/ 944736 w 944736"/>
                <a:gd name="connsiteY2" fmla="*/ 408946 h 413709"/>
                <a:gd name="connsiteX3" fmla="*/ 333375 w 944736"/>
                <a:gd name="connsiteY3" fmla="*/ 413709 h 413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4736" h="413709">
                  <a:moveTo>
                    <a:pt x="333375" y="413709"/>
                  </a:moveTo>
                  <a:lnTo>
                    <a:pt x="0" y="0"/>
                  </a:lnTo>
                  <a:lnTo>
                    <a:pt x="944736" y="408946"/>
                  </a:lnTo>
                  <a:lnTo>
                    <a:pt x="333375" y="413709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63785" y="1431235"/>
            <a:ext cx="8303529" cy="3979249"/>
            <a:chOff x="163785" y="1431235"/>
            <a:chExt cx="8303529" cy="3979249"/>
          </a:xfrm>
        </p:grpSpPr>
        <p:cxnSp>
          <p:nvCxnSpPr>
            <p:cNvPr id="10" name="直接连接符 9"/>
            <p:cNvCxnSpPr/>
            <p:nvPr/>
          </p:nvCxnSpPr>
          <p:spPr>
            <a:xfrm>
              <a:off x="785378" y="3835291"/>
              <a:ext cx="7633208" cy="0"/>
            </a:xfrm>
            <a:prstGeom prst="line">
              <a:avLst/>
            </a:prstGeom>
            <a:ln w="76200">
              <a:solidFill>
                <a:srgbClr val="AD0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795415" y="2471634"/>
              <a:ext cx="7623171" cy="0"/>
            </a:xfrm>
            <a:prstGeom prst="line">
              <a:avLst/>
            </a:prstGeom>
            <a:ln w="76200">
              <a:solidFill>
                <a:srgbClr val="AD0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>
              <a:off x="785378" y="5313095"/>
              <a:ext cx="7623171" cy="0"/>
            </a:xfrm>
            <a:prstGeom prst="line">
              <a:avLst/>
            </a:prstGeom>
            <a:ln w="76200">
              <a:solidFill>
                <a:srgbClr val="AD0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矩形 12"/>
            <p:cNvSpPr/>
            <p:nvPr/>
          </p:nvSpPr>
          <p:spPr>
            <a:xfrm>
              <a:off x="500587" y="1431235"/>
              <a:ext cx="2492990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选课</a:t>
              </a:r>
              <a:r>
                <a:rPr lang="zh-CN" altLang="en-US" sz="20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学分等毕业核查</a:t>
              </a:r>
              <a:endParaRPr lang="en-US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2017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9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endParaRPr lang="en-US" altLang="zh-CN" sz="2000" dirty="0" smtClean="0">
                <a:solidFill>
                  <a:srgbClr val="03051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4198222" y="1433787"/>
              <a:ext cx="1847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endPara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040785" y="1446069"/>
              <a:ext cx="1980029" cy="7307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集中办理转专业</a:t>
              </a:r>
              <a:endParaRPr lang="en-US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en-US" altLang="zh-CN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2018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月上旬</a:t>
              </a:r>
              <a:endPara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458431" y="2776208"/>
              <a:ext cx="2008883" cy="7307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学籍异动截止</a:t>
              </a:r>
              <a:endParaRPr lang="en-US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en-US" altLang="zh-CN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2018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30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</a:t>
              </a:r>
              <a:endPara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163785" y="2780941"/>
              <a:ext cx="2492990" cy="7307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完成博士论文预答辩</a:t>
              </a:r>
              <a:endParaRPr lang="en-US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en-US" altLang="zh-CN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2018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28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</a:t>
              </a:r>
              <a:endPara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771129" y="3968429"/>
              <a:ext cx="3034805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毕业论文集中答辩</a:t>
              </a:r>
              <a:endParaRPr lang="en-US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硕士：</a:t>
              </a:r>
              <a:r>
                <a:rPr lang="en-US" altLang="zh-CN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2018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</a:t>
              </a:r>
              <a:endParaRPr lang="en-US" altLang="zh-CN" sz="2000" dirty="0" smtClean="0">
                <a:solidFill>
                  <a:srgbClr val="03051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博士：</a:t>
              </a:r>
              <a:r>
                <a:rPr lang="en-US" altLang="zh-CN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2018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15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日前</a:t>
              </a:r>
              <a:endPara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3685871" y="4287528"/>
              <a:ext cx="172354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学院毕业典礼</a:t>
              </a:r>
              <a:endParaRPr lang="en-US" altLang="zh-CN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en-US" altLang="zh-CN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2018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endPara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4441450" y="4864052"/>
              <a:ext cx="211377" cy="546432"/>
              <a:chOff x="5763254" y="5067379"/>
              <a:chExt cx="277091" cy="634087"/>
            </a:xfrm>
          </p:grpSpPr>
          <p:cxnSp>
            <p:nvCxnSpPr>
              <p:cNvPr id="45" name="直接连接符 44"/>
              <p:cNvCxnSpPr/>
              <p:nvPr/>
            </p:nvCxnSpPr>
            <p:spPr>
              <a:xfrm flipV="1">
                <a:off x="5901800" y="5067379"/>
                <a:ext cx="0" cy="45720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椭圆 45"/>
              <p:cNvSpPr/>
              <p:nvPr/>
            </p:nvSpPr>
            <p:spPr>
              <a:xfrm>
                <a:off x="5763254" y="5424375"/>
                <a:ext cx="277091" cy="277091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1" name="矩形 20"/>
            <p:cNvSpPr/>
            <p:nvPr/>
          </p:nvSpPr>
          <p:spPr>
            <a:xfrm>
              <a:off x="6188989" y="4289717"/>
              <a:ext cx="1747593" cy="73077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 smtClean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毕业生离校</a:t>
              </a:r>
              <a:endParaRPr lang="en-US" altLang="zh-CN" sz="20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en-US" altLang="zh-CN" sz="2000" b="1" dirty="0" smtClean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2018</a:t>
              </a:r>
              <a:r>
                <a:rPr lang="zh-CN" altLang="en-US" sz="2000" b="1" dirty="0" smtClean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b="1" dirty="0" smtClean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</a:t>
              </a:r>
              <a:r>
                <a:rPr lang="zh-CN" altLang="en-US" sz="2000" b="1" dirty="0" smtClean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月初</a:t>
              </a:r>
              <a:endParaRPr lang="en-US" altLang="zh-CN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6911433" y="4864052"/>
              <a:ext cx="211377" cy="546432"/>
              <a:chOff x="5763254" y="5067379"/>
              <a:chExt cx="277091" cy="634087"/>
            </a:xfrm>
          </p:grpSpPr>
          <p:cxnSp>
            <p:nvCxnSpPr>
              <p:cNvPr id="43" name="直接连接符 42"/>
              <p:cNvCxnSpPr/>
              <p:nvPr/>
            </p:nvCxnSpPr>
            <p:spPr>
              <a:xfrm flipV="1">
                <a:off x="5901800" y="5067379"/>
                <a:ext cx="0" cy="45720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椭圆 43"/>
              <p:cNvSpPr/>
              <p:nvPr/>
            </p:nvSpPr>
            <p:spPr>
              <a:xfrm>
                <a:off x="5763254" y="5424375"/>
                <a:ext cx="277091" cy="277091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2077155" y="4864052"/>
              <a:ext cx="211377" cy="546432"/>
              <a:chOff x="5763254" y="5067379"/>
              <a:chExt cx="277091" cy="634087"/>
            </a:xfrm>
          </p:grpSpPr>
          <p:cxnSp>
            <p:nvCxnSpPr>
              <p:cNvPr id="41" name="直接连接符 40"/>
              <p:cNvCxnSpPr/>
              <p:nvPr/>
            </p:nvCxnSpPr>
            <p:spPr>
              <a:xfrm flipV="1">
                <a:off x="5901800" y="5067379"/>
                <a:ext cx="0" cy="45720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椭圆 41"/>
              <p:cNvSpPr/>
              <p:nvPr/>
            </p:nvSpPr>
            <p:spPr>
              <a:xfrm>
                <a:off x="5763254" y="5424375"/>
                <a:ext cx="277091" cy="277091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1304592" y="3387637"/>
              <a:ext cx="211376" cy="546432"/>
              <a:chOff x="3725330" y="5067379"/>
              <a:chExt cx="277089" cy="634087"/>
            </a:xfrm>
          </p:grpSpPr>
          <p:cxnSp>
            <p:nvCxnSpPr>
              <p:cNvPr id="39" name="直接连接符 38"/>
              <p:cNvCxnSpPr/>
              <p:nvPr/>
            </p:nvCxnSpPr>
            <p:spPr>
              <a:xfrm flipV="1">
                <a:off x="3881770" y="5067379"/>
                <a:ext cx="0" cy="457201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椭圆 39"/>
              <p:cNvSpPr/>
              <p:nvPr/>
            </p:nvSpPr>
            <p:spPr>
              <a:xfrm>
                <a:off x="3725330" y="5424376"/>
                <a:ext cx="277089" cy="27709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7366301" y="3387637"/>
              <a:ext cx="211376" cy="546432"/>
              <a:chOff x="7912982" y="5067379"/>
              <a:chExt cx="277090" cy="634087"/>
            </a:xfrm>
          </p:grpSpPr>
          <p:cxnSp>
            <p:nvCxnSpPr>
              <p:cNvPr id="37" name="直接连接符 36"/>
              <p:cNvCxnSpPr/>
              <p:nvPr/>
            </p:nvCxnSpPr>
            <p:spPr>
              <a:xfrm flipV="1">
                <a:off x="8054378" y="5067379"/>
                <a:ext cx="0" cy="457201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椭圆 37"/>
              <p:cNvSpPr/>
              <p:nvPr/>
            </p:nvSpPr>
            <p:spPr>
              <a:xfrm>
                <a:off x="7912982" y="5424376"/>
                <a:ext cx="277090" cy="277090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6925109" y="2041264"/>
              <a:ext cx="211377" cy="546432"/>
              <a:chOff x="5763254" y="5067379"/>
              <a:chExt cx="277091" cy="634087"/>
            </a:xfrm>
          </p:grpSpPr>
          <p:cxnSp>
            <p:nvCxnSpPr>
              <p:cNvPr id="35" name="直接连接符 34"/>
              <p:cNvCxnSpPr/>
              <p:nvPr/>
            </p:nvCxnSpPr>
            <p:spPr>
              <a:xfrm flipV="1">
                <a:off x="5901800" y="5067379"/>
                <a:ext cx="0" cy="45720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椭圆 35"/>
              <p:cNvSpPr/>
              <p:nvPr/>
            </p:nvSpPr>
            <p:spPr>
              <a:xfrm>
                <a:off x="5763254" y="5424375"/>
                <a:ext cx="277091" cy="277091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4184897" y="2041264"/>
              <a:ext cx="211377" cy="546432"/>
              <a:chOff x="5763254" y="5067379"/>
              <a:chExt cx="277091" cy="634087"/>
            </a:xfrm>
          </p:grpSpPr>
          <p:cxnSp>
            <p:nvCxnSpPr>
              <p:cNvPr id="33" name="直接连接符 32"/>
              <p:cNvCxnSpPr/>
              <p:nvPr/>
            </p:nvCxnSpPr>
            <p:spPr>
              <a:xfrm flipV="1">
                <a:off x="5901800" y="5067379"/>
                <a:ext cx="0" cy="45720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椭圆 33"/>
              <p:cNvSpPr/>
              <p:nvPr/>
            </p:nvSpPr>
            <p:spPr>
              <a:xfrm>
                <a:off x="5763254" y="5424375"/>
                <a:ext cx="277091" cy="277091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1629755" y="2041264"/>
              <a:ext cx="211377" cy="546432"/>
              <a:chOff x="5763254" y="5067379"/>
              <a:chExt cx="277091" cy="634087"/>
            </a:xfrm>
          </p:grpSpPr>
          <p:cxnSp>
            <p:nvCxnSpPr>
              <p:cNvPr id="31" name="直接连接符 30"/>
              <p:cNvCxnSpPr/>
              <p:nvPr/>
            </p:nvCxnSpPr>
            <p:spPr>
              <a:xfrm flipV="1">
                <a:off x="5901800" y="5067379"/>
                <a:ext cx="0" cy="457200"/>
              </a:xfrm>
              <a:prstGeom prst="line">
                <a:avLst/>
              </a:prstGeom>
              <a:ln w="28575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椭圆 31"/>
              <p:cNvSpPr/>
              <p:nvPr/>
            </p:nvSpPr>
            <p:spPr>
              <a:xfrm>
                <a:off x="5763254" y="5424375"/>
                <a:ext cx="277091" cy="277091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</p:grpSp>
        <p:cxnSp>
          <p:nvCxnSpPr>
            <p:cNvPr id="29" name="直接连接符 28"/>
            <p:cNvCxnSpPr/>
            <p:nvPr/>
          </p:nvCxnSpPr>
          <p:spPr>
            <a:xfrm>
              <a:off x="8388619" y="2479560"/>
              <a:ext cx="0" cy="1366988"/>
            </a:xfrm>
            <a:prstGeom prst="line">
              <a:avLst/>
            </a:prstGeom>
            <a:ln w="76200">
              <a:solidFill>
                <a:srgbClr val="AD0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>
              <a:off x="805380" y="3815967"/>
              <a:ext cx="0" cy="1508386"/>
            </a:xfrm>
            <a:prstGeom prst="line">
              <a:avLst/>
            </a:prstGeom>
            <a:ln w="76200">
              <a:solidFill>
                <a:srgbClr val="AD010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/>
            <p:cNvCxnSpPr/>
            <p:nvPr/>
          </p:nvCxnSpPr>
          <p:spPr>
            <a:xfrm flipV="1">
              <a:off x="3455261" y="3515337"/>
              <a:ext cx="0" cy="381660"/>
            </a:xfrm>
            <a:prstGeom prst="line">
              <a:avLst/>
            </a:prstGeom>
            <a:ln w="28575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椭圆 51"/>
            <p:cNvSpPr/>
            <p:nvPr/>
          </p:nvSpPr>
          <p:spPr>
            <a:xfrm>
              <a:off x="3347073" y="3767290"/>
              <a:ext cx="211376" cy="231309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55" name="矩形 54"/>
            <p:cNvSpPr/>
            <p:nvPr/>
          </p:nvSpPr>
          <p:spPr>
            <a:xfrm>
              <a:off x="2489266" y="2587264"/>
              <a:ext cx="2008883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buClr>
                  <a:schemeClr val="hlink"/>
                </a:buClr>
              </a:pPr>
              <a:r>
                <a:rPr lang="zh-CN" altLang="en-US" sz="20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提交博士</a:t>
              </a:r>
              <a:r>
                <a:rPr lang="zh-CN" altLang="en-US" sz="2000" b="1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论文</a:t>
              </a:r>
              <a:endParaRPr lang="en-US" altLang="zh-CN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zh-CN" altLang="en-US" sz="2000" b="1" dirty="0" smtClean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匿名</a:t>
              </a:r>
              <a:r>
                <a:rPr lang="zh-CN" altLang="en-US" sz="2000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送审</a:t>
              </a:r>
              <a:endParaRPr lang="en-US" altLang="zh-CN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buClr>
                  <a:schemeClr val="hlink"/>
                </a:buClr>
              </a:pPr>
              <a:r>
                <a:rPr lang="en-US" altLang="zh-CN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2018</a:t>
              </a:r>
              <a:r>
                <a:rPr lang="zh-CN" altLang="en-US" sz="2000" dirty="0" smtClean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月</a:t>
              </a:r>
              <a:r>
                <a:rPr lang="en-US" altLang="zh-CN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30</a:t>
              </a:r>
              <a:r>
                <a:rPr lang="zh-CN" altLang="en-US" sz="2000" dirty="0">
                  <a:solidFill>
                    <a:srgbClr val="0305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日</a:t>
              </a:r>
              <a:endParaRPr lang="en-US" altLang="zh-CN" sz="20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496" y="4586557"/>
            <a:ext cx="857484" cy="1222673"/>
          </a:xfrm>
          <a:prstGeom prst="rect">
            <a:avLst/>
          </a:prstGeom>
          <a:solidFill>
            <a:srgbClr val="FF0000"/>
          </a:solidFill>
        </p:spPr>
      </p:pic>
      <p:sp>
        <p:nvSpPr>
          <p:cNvPr id="4" name="矩形 3"/>
          <p:cNvSpPr/>
          <p:nvPr/>
        </p:nvSpPr>
        <p:spPr>
          <a:xfrm>
            <a:off x="2004585" y="1440746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Clr>
                <a:schemeClr val="hlink"/>
              </a:buClr>
            </a:pPr>
            <a:r>
              <a:rPr lang="zh-CN" altLang="en-US" sz="20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完成开题报告</a:t>
            </a:r>
            <a:endParaRPr lang="en-US" altLang="zh-CN" sz="20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buClr>
                <a:schemeClr val="hlink"/>
              </a:buClr>
            </a:pPr>
            <a:r>
              <a:rPr lang="en-US" altLang="zh-CN" sz="2000" dirty="0">
                <a:solidFill>
                  <a:srgbClr val="0305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2000" dirty="0">
                <a:solidFill>
                  <a:srgbClr val="0305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000" dirty="0">
                <a:solidFill>
                  <a:srgbClr val="0305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000" dirty="0">
                <a:solidFill>
                  <a:srgbClr val="0305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000" dirty="0">
                <a:solidFill>
                  <a:srgbClr val="0305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17</a:t>
            </a:r>
            <a:r>
              <a:rPr lang="zh-CN" altLang="en-US" sz="2000" dirty="0">
                <a:solidFill>
                  <a:srgbClr val="0305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zh-CN" altLang="en-US" sz="2000" dirty="0"/>
          </a:p>
        </p:txBody>
      </p:sp>
      <p:cxnSp>
        <p:nvCxnSpPr>
          <p:cNvPr id="50" name="直接连接符 49"/>
          <p:cNvCxnSpPr/>
          <p:nvPr/>
        </p:nvCxnSpPr>
        <p:spPr>
          <a:xfrm flipV="1">
            <a:off x="5473037" y="3484857"/>
            <a:ext cx="0" cy="381660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椭圆 52"/>
          <p:cNvSpPr/>
          <p:nvPr/>
        </p:nvSpPr>
        <p:spPr>
          <a:xfrm>
            <a:off x="5364849" y="3736810"/>
            <a:ext cx="211376" cy="231309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4466095" y="2568973"/>
            <a:ext cx="200888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>
                <a:schemeClr val="hlink"/>
              </a:buClr>
            </a:pPr>
            <a:r>
              <a:rPr lang="zh-CN" altLang="en-US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提交硕士</a:t>
            </a:r>
            <a:endParaRPr lang="en-US" altLang="zh-CN" sz="2000" b="1" dirty="0" smtClean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buClr>
                <a:schemeClr val="hlink"/>
              </a:buClr>
            </a:pPr>
            <a:r>
              <a:rPr lang="zh-CN" altLang="en-US" sz="20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送审论文</a:t>
            </a:r>
            <a:endParaRPr lang="en-US" altLang="zh-CN" sz="2000" b="1" dirty="0" smtClean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buClr>
                <a:schemeClr val="hlink"/>
              </a:buClr>
            </a:pPr>
            <a:r>
              <a:rPr lang="en-US" altLang="zh-CN" sz="2000" dirty="0" smtClean="0">
                <a:solidFill>
                  <a:srgbClr val="0305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2000" dirty="0" smtClean="0">
                <a:solidFill>
                  <a:srgbClr val="0305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000" dirty="0" smtClean="0">
                <a:solidFill>
                  <a:srgbClr val="0305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2000" dirty="0" smtClean="0">
                <a:solidFill>
                  <a:srgbClr val="0305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2000" dirty="0" smtClean="0">
                <a:solidFill>
                  <a:srgbClr val="0305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CN" altLang="en-US" sz="2000" dirty="0" smtClean="0">
                <a:solidFill>
                  <a:srgbClr val="0305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en-US" altLang="zh-CN" sz="20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01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31"/>
          <p:cNvSpPr>
            <a:spLocks noChangeArrowheads="1"/>
          </p:cNvSpPr>
          <p:nvPr/>
        </p:nvSpPr>
        <p:spPr bwMode="auto">
          <a:xfrm>
            <a:off x="367918" y="1117155"/>
            <a:ext cx="29546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答辩申请程序</a:t>
            </a:r>
          </a:p>
        </p:txBody>
      </p:sp>
      <p:sp>
        <p:nvSpPr>
          <p:cNvPr id="7" name="TextBox 84"/>
          <p:cNvSpPr txBox="1"/>
          <p:nvPr/>
        </p:nvSpPr>
        <p:spPr>
          <a:xfrm>
            <a:off x="497717" y="1763486"/>
            <a:ext cx="81276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准备完整的论文</a:t>
            </a:r>
          </a:p>
          <a:p>
            <a:pPr marL="457200" indent="-4572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博士由导师提供评审专家库，硕士由</a:t>
            </a: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导师组决定评审</a:t>
            </a: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人</a:t>
            </a:r>
            <a:endParaRPr lang="en-US" altLang="zh-CN" sz="2400" b="1" dirty="0" smtClean="0">
              <a:solidFill>
                <a:srgbClr val="D8D8D8">
                  <a:lumMod val="50000"/>
                </a:srgbClr>
              </a:solidFill>
              <a:latin typeface="Arial"/>
              <a:ea typeface="微软雅黑"/>
            </a:endParaRPr>
          </a:p>
          <a:p>
            <a:pPr marL="457200" indent="-4572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论文</a:t>
            </a: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评审通过，</a:t>
            </a: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需向学院研究生</a:t>
            </a: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办公室申请答辩，领取答辩表决</a:t>
            </a: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票</a:t>
            </a:r>
            <a:endParaRPr lang="en-US" altLang="zh-CN" sz="2400" b="1" dirty="0" smtClean="0">
              <a:solidFill>
                <a:srgbClr val="D8D8D8">
                  <a:lumMod val="50000"/>
                </a:srgbClr>
              </a:solidFill>
              <a:latin typeface="Arial"/>
              <a:ea typeface="微软雅黑"/>
            </a:endParaRPr>
          </a:p>
          <a:p>
            <a:pPr marL="457200" indent="-4572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硕士由学院统一安排答辩秘书，进行集中答辩（拟定</a:t>
            </a:r>
            <a:r>
              <a:rPr lang="en-US" altLang="zh-CN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5</a:t>
            </a: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月</a:t>
            </a:r>
            <a:r>
              <a:rPr lang="en-US" altLang="zh-CN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8</a:t>
            </a: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日）</a:t>
            </a:r>
            <a:endParaRPr lang="zh-CN" altLang="en-US" sz="2400" b="1" dirty="0">
              <a:solidFill>
                <a:srgbClr val="D8D8D8">
                  <a:lumMod val="50000"/>
                </a:srgbClr>
              </a:solidFill>
              <a:latin typeface="Arial"/>
              <a:ea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327158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31"/>
          <p:cNvSpPr>
            <a:spLocks noChangeArrowheads="1"/>
          </p:cNvSpPr>
          <p:nvPr/>
        </p:nvSpPr>
        <p:spPr bwMode="auto">
          <a:xfrm>
            <a:off x="367918" y="1021619"/>
            <a:ext cx="48013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论文评审及答辩委员会</a:t>
            </a:r>
          </a:p>
        </p:txBody>
      </p:sp>
      <p:sp>
        <p:nvSpPr>
          <p:cNvPr id="7" name="TextBox 84"/>
          <p:cNvSpPr txBox="1"/>
          <p:nvPr/>
        </p:nvSpPr>
        <p:spPr>
          <a:xfrm>
            <a:off x="497716" y="1517823"/>
            <a:ext cx="826414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论文评审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zh-CN" altLang="en-US" sz="2400" b="1" dirty="0"/>
              <a:t>  </a:t>
            </a:r>
            <a:r>
              <a:rPr lang="zh-CN" altLang="en-US" sz="2400" b="1" dirty="0" smtClean="0"/>
              <a:t> 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博士：副教授以上职称专家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5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人，至少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2 </a:t>
            </a: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名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校外专家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硕士：副教授以上职称专家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2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人，至少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1 </a:t>
            </a: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名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校外专家</a:t>
            </a:r>
          </a:p>
          <a:p>
            <a:pPr marL="342900" indent="-3429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/>
              <a:t>  </a:t>
            </a: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答辩委员会（指导教师不能担任答辩委员会主席）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zh-CN" altLang="en-US" sz="2400" b="1" dirty="0"/>
              <a:t>   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博士：副教授以上职称专家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5-9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名（半数以上为教授），含至少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2-3</a:t>
            </a: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名</a:t>
            </a:r>
            <a:endParaRPr lang="en-US" altLang="zh-CN" sz="2000" dirty="0" smtClean="0">
              <a:solidFill>
                <a:srgbClr val="D8D8D8">
                  <a:lumMod val="50000"/>
                </a:srgbClr>
              </a:solidFill>
              <a:latin typeface="Arial"/>
              <a:ea typeface="微软雅黑"/>
            </a:endParaRP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</a:t>
            </a:r>
            <a:r>
              <a:rPr lang="en-US" altLang="zh-CN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      </a:t>
            </a: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校外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专家；</a:t>
            </a: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导师若参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加答辩应不少于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6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人   </a:t>
            </a:r>
            <a:endParaRPr lang="en-US" altLang="zh-CN" sz="2000" dirty="0">
              <a:solidFill>
                <a:srgbClr val="D8D8D8">
                  <a:lumMod val="50000"/>
                </a:srgbClr>
              </a:solidFill>
              <a:latin typeface="Arial"/>
              <a:ea typeface="微软雅黑"/>
            </a:endParaRP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硕士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：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3-5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名（含导师不少于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4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名）</a:t>
            </a:r>
          </a:p>
        </p:txBody>
      </p:sp>
    </p:spTree>
    <p:extLst>
      <p:ext uri="{BB962C8B-B14F-4D97-AF65-F5344CB8AC3E}">
        <p14:creationId xmlns:p14="http://schemas.microsoft.com/office/powerpoint/2010/main" val="316766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31"/>
          <p:cNvSpPr>
            <a:spLocks noChangeArrowheads="1"/>
          </p:cNvSpPr>
          <p:nvPr/>
        </p:nvSpPr>
        <p:spPr bwMode="auto">
          <a:xfrm>
            <a:off x="367918" y="1021619"/>
            <a:ext cx="29546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答辩申请材料</a:t>
            </a:r>
          </a:p>
        </p:txBody>
      </p:sp>
      <p:sp>
        <p:nvSpPr>
          <p:cNvPr id="7" name="TextBox 84"/>
          <p:cNvSpPr txBox="1"/>
          <p:nvPr/>
        </p:nvSpPr>
        <p:spPr>
          <a:xfrm>
            <a:off x="497716" y="1435935"/>
            <a:ext cx="826414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硕士（</a:t>
            </a: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提前</a:t>
            </a:r>
            <a:r>
              <a:rPr lang="en-US" altLang="zh-CN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3</a:t>
            </a: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天</a:t>
            </a: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申请</a:t>
            </a: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答辩，</a:t>
            </a:r>
            <a:r>
              <a:rPr lang="en-US" altLang="zh-CN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5</a:t>
            </a: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月</a:t>
            </a:r>
            <a:r>
              <a:rPr lang="en-US" altLang="zh-CN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5</a:t>
            </a: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号之前）</a:t>
            </a:r>
            <a:endParaRPr lang="zh-CN" altLang="en-US" sz="2400" b="1" dirty="0">
              <a:solidFill>
                <a:srgbClr val="D8D8D8">
                  <a:lumMod val="50000"/>
                </a:srgbClr>
              </a:solidFill>
              <a:latin typeface="Arial"/>
              <a:ea typeface="微软雅黑"/>
            </a:endParaRP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硕士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论文选题报告书（学术型）</a:t>
            </a: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指导教师对硕士学位论文的学术评语</a:t>
            </a: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硕士学位论文学术评议书（两份）</a:t>
            </a: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硕士学位论文答辩审批表</a:t>
            </a:r>
          </a:p>
          <a:p>
            <a:pPr marL="342900" indent="-3429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博士（至少提前</a:t>
            </a:r>
            <a:r>
              <a:rPr lang="en-US" altLang="zh-CN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1</a:t>
            </a: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周申请答辩）</a:t>
            </a: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 答辩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之前需要提前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1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周向中心和研究生院提交</a:t>
            </a: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申请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;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申请需要</a:t>
            </a: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的</a:t>
            </a:r>
            <a:endParaRPr lang="en-US" altLang="zh-CN" sz="2000" dirty="0" smtClean="0">
              <a:solidFill>
                <a:srgbClr val="D8D8D8">
                  <a:lumMod val="50000"/>
                </a:srgbClr>
              </a:solidFill>
              <a:latin typeface="Arial"/>
              <a:ea typeface="微软雅黑"/>
            </a:endParaRP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</a:t>
            </a:r>
            <a:r>
              <a:rPr lang="en-US" altLang="zh-CN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</a:t>
            </a: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材料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包括在研究生院下载的所有表格</a:t>
            </a: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;</a:t>
            </a:r>
          </a:p>
          <a:p>
            <a:pPr>
              <a:lnSpc>
                <a:spcPct val="150000"/>
              </a:lnSpc>
              <a:buClr>
                <a:srgbClr val="C00000"/>
              </a:buClr>
            </a:pPr>
            <a:r>
              <a:rPr lang="en-US" altLang="zh-CN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</a:t>
            </a:r>
            <a:r>
              <a:rPr lang="en-US" altLang="zh-CN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</a:t>
            </a: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答辩</a:t>
            </a:r>
            <a:r>
              <a:rPr lang="zh-CN" altLang="en-US" sz="2000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材料中指导教师学术评语和答辩报告书要求提交打印稿。</a:t>
            </a:r>
          </a:p>
        </p:txBody>
      </p:sp>
    </p:spTree>
    <p:extLst>
      <p:ext uri="{BB962C8B-B14F-4D97-AF65-F5344CB8AC3E}">
        <p14:creationId xmlns:p14="http://schemas.microsoft.com/office/powerpoint/2010/main" val="84375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31"/>
          <p:cNvSpPr>
            <a:spLocks noChangeArrowheads="1"/>
          </p:cNvSpPr>
          <p:nvPr/>
        </p:nvSpPr>
        <p:spPr bwMode="auto">
          <a:xfrm>
            <a:off x="367918" y="1076211"/>
            <a:ext cx="387798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博士答辩特殊说明</a:t>
            </a:r>
          </a:p>
        </p:txBody>
      </p:sp>
      <p:sp>
        <p:nvSpPr>
          <p:cNvPr id="7" name="TextBox 84"/>
          <p:cNvSpPr txBox="1"/>
          <p:nvPr/>
        </p:nvSpPr>
        <p:spPr>
          <a:xfrm>
            <a:off x="497716" y="1736189"/>
            <a:ext cx="82641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Clr>
                <a:srgbClr val="C00000"/>
              </a:buClr>
              <a:buFont typeface="Wingdings" panose="05000000000000000000" pitchFamily="2" charset="2"/>
              <a:buChar char="l"/>
            </a:pP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除以上程序外特别注意，匿名评审之前中心需审核：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</a:t>
            </a:r>
            <a:r>
              <a:rPr lang="en-US" altLang="zh-CN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1</a:t>
            </a: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、开题报告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</a:t>
            </a:r>
            <a:r>
              <a:rPr lang="en-US" altLang="zh-CN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2</a:t>
            </a: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、预答辩报告</a:t>
            </a:r>
          </a:p>
          <a:p>
            <a:pPr>
              <a:lnSpc>
                <a:spcPct val="200000"/>
              </a:lnSpc>
              <a:buClr>
                <a:srgbClr val="C00000"/>
              </a:buClr>
            </a:pP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       </a:t>
            </a:r>
            <a:r>
              <a:rPr lang="en-US" altLang="zh-CN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3</a:t>
            </a:r>
            <a:r>
              <a:rPr lang="zh-CN" altLang="en-US" sz="2000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、发表论文情况表（旧培养方案）</a:t>
            </a:r>
          </a:p>
        </p:txBody>
      </p:sp>
    </p:spTree>
    <p:extLst>
      <p:ext uri="{BB962C8B-B14F-4D97-AF65-F5344CB8AC3E}">
        <p14:creationId xmlns:p14="http://schemas.microsoft.com/office/powerpoint/2010/main" val="35079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31"/>
          <p:cNvSpPr>
            <a:spLocks noChangeArrowheads="1"/>
          </p:cNvSpPr>
          <p:nvPr/>
        </p:nvSpPr>
        <p:spPr bwMode="auto">
          <a:xfrm>
            <a:off x="367918" y="1076211"/>
            <a:ext cx="2031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答辩程序</a:t>
            </a:r>
          </a:p>
        </p:txBody>
      </p:sp>
      <p:sp>
        <p:nvSpPr>
          <p:cNvPr id="7" name="TextBox 84"/>
          <p:cNvSpPr txBox="1"/>
          <p:nvPr/>
        </p:nvSpPr>
        <p:spPr>
          <a:xfrm>
            <a:off x="497716" y="1736189"/>
            <a:ext cx="826414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Aft>
                <a:spcPts val="200"/>
              </a:spcAft>
              <a:buFont typeface="+mj-lt"/>
              <a:buAutoNum type="arabicPeriod"/>
            </a:pP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答辩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委员会主席宣布答辩委员会组成人员名单，主持答辩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会议程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；</a:t>
            </a:r>
          </a:p>
          <a:p>
            <a:pPr marL="457200" indent="-457200" algn="just">
              <a:spcAft>
                <a:spcPts val="200"/>
              </a:spcAft>
              <a:buFont typeface="+mj-lt"/>
              <a:buAutoNum type="arabicPeriod"/>
            </a:pP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导师（如参加）简要介绍研究生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的学习成绩及科学研究的主要情况；          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457200" indent="-457200" algn="just">
              <a:spcAft>
                <a:spcPts val="200"/>
              </a:spcAft>
              <a:buFont typeface="+mj-lt"/>
              <a:buAutoNum type="arabicPeriod"/>
            </a:pP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研究生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报告论文的主要内容（约半小时）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；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457200" indent="-457200" algn="just">
              <a:spcAft>
                <a:spcPts val="200"/>
              </a:spcAft>
              <a:buFont typeface="+mj-lt"/>
              <a:buAutoNum type="arabicPeriod"/>
            </a:pP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答辩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委员会成员及答辩会参加人员提问，研究生答辩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；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457200" indent="-457200" algn="just">
              <a:spcAft>
                <a:spcPts val="200"/>
              </a:spcAft>
              <a:buFont typeface="+mj-lt"/>
              <a:buAutoNum type="arabicPeriod"/>
            </a:pP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答辩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会休会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；</a:t>
            </a:r>
            <a:endParaRPr lang="en-US" altLang="zh-CN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457200" indent="-457200" algn="just">
              <a:spcAft>
                <a:spcPts val="200"/>
              </a:spcAft>
              <a:buFont typeface="+mj-lt"/>
              <a:buAutoNum type="arabicPeriod"/>
            </a:pP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答辩委员会举行会议，主要议程：</a:t>
            </a:r>
          </a:p>
          <a:p>
            <a:pPr algn="just">
              <a:spcAft>
                <a:spcPts val="200"/>
              </a:spcAft>
            </a:pPr>
            <a:r>
              <a:rPr lang="en-US" altLang="zh-CN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	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宣读导师及论文评阅人的学术评语；</a:t>
            </a:r>
          </a:p>
          <a:p>
            <a:pPr algn="just">
              <a:spcAft>
                <a:spcPts val="200"/>
              </a:spcAft>
            </a:pP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	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评议论文的水平及答辩情况；   </a:t>
            </a:r>
          </a:p>
          <a:p>
            <a:pPr algn="just">
              <a:spcAft>
                <a:spcPts val="200"/>
              </a:spcAft>
            </a:pP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	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以不记名投票方式进行表决；         </a:t>
            </a:r>
          </a:p>
          <a:p>
            <a:pPr algn="just">
              <a:spcAft>
                <a:spcPts val="200"/>
              </a:spcAft>
            </a:pP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	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讨论并通过对学位论文和论文答辩情况的评语；</a:t>
            </a:r>
          </a:p>
          <a:p>
            <a:pPr algn="just">
              <a:spcAft>
                <a:spcPts val="200"/>
              </a:spcAft>
            </a:pP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	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  <a:cs typeface="Times New Roman" panose="02020603050405020304" pitchFamily="18" charset="0"/>
              </a:rPr>
              <a:t> 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签署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《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北京大学硕士学位论文答辩委员会决议书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》</a:t>
            </a: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。</a:t>
            </a:r>
          </a:p>
          <a:p>
            <a:pPr marL="457200" indent="-457200" algn="just">
              <a:spcAft>
                <a:spcPts val="200"/>
              </a:spcAft>
              <a:buFont typeface="+mj-lt"/>
              <a:buAutoNum type="arabicPeriod" startAt="7"/>
            </a:pP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复会，答辩委员会主席宣读决议书及投票表决结果；        </a:t>
            </a:r>
            <a:endParaRPr lang="zh-CN" altLang="en-US" sz="20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457200" indent="-457200" algn="just">
              <a:spcAft>
                <a:spcPts val="200"/>
              </a:spcAft>
              <a:buFont typeface="+mj-lt"/>
              <a:buAutoNum type="arabicPeriod" startAt="7"/>
            </a:pPr>
            <a:r>
              <a:rPr lang="zh-CN" altLang="en-US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主席</a:t>
            </a:r>
            <a:r>
              <a:rPr lang="zh-CN" altLang="en-US" sz="20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宣布答辩会结束。 </a:t>
            </a:r>
          </a:p>
        </p:txBody>
      </p:sp>
    </p:spTree>
    <p:extLst>
      <p:ext uri="{BB962C8B-B14F-4D97-AF65-F5344CB8AC3E}">
        <p14:creationId xmlns:p14="http://schemas.microsoft.com/office/powerpoint/2010/main" val="235888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84"/>
          <p:cNvSpPr txBox="1"/>
          <p:nvPr/>
        </p:nvSpPr>
        <p:spPr>
          <a:xfrm>
            <a:off x="490331" y="915024"/>
            <a:ext cx="8216348" cy="5596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200"/>
              </a:spcAft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一、研究生学位论文一般应包括下列内容及装订顺序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1. </a:t>
            </a:r>
            <a:r>
              <a:rPr lang="zh-CN" altLang="en-US" dirty="0"/>
              <a:t>封面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2. </a:t>
            </a:r>
            <a:r>
              <a:rPr lang="zh-CN" altLang="en-US" dirty="0"/>
              <a:t>版权声明（研究生院主页培养办下载区下载）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3. </a:t>
            </a:r>
            <a:r>
              <a:rPr lang="zh-CN" altLang="en-US" dirty="0"/>
              <a:t>题目（字数不宜超过</a:t>
            </a:r>
            <a:r>
              <a:rPr lang="en-US" altLang="zh-CN" dirty="0"/>
              <a:t>20</a:t>
            </a:r>
            <a:r>
              <a:rPr lang="zh-CN" altLang="en-US" dirty="0"/>
              <a:t>个）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4. </a:t>
            </a:r>
            <a:r>
              <a:rPr lang="zh-CN" altLang="en-US" dirty="0"/>
              <a:t>中文摘要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5. </a:t>
            </a:r>
            <a:r>
              <a:rPr lang="zh-CN" altLang="en-US" dirty="0"/>
              <a:t>英文摘要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6. </a:t>
            </a:r>
            <a:r>
              <a:rPr lang="zh-CN" altLang="en-US" dirty="0"/>
              <a:t>目录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7. </a:t>
            </a:r>
            <a:r>
              <a:rPr lang="zh-CN" altLang="en-US" dirty="0"/>
              <a:t>序言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8. </a:t>
            </a:r>
            <a:r>
              <a:rPr lang="zh-CN" altLang="en-US" dirty="0"/>
              <a:t>论文正文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9. </a:t>
            </a:r>
            <a:r>
              <a:rPr lang="zh-CN" altLang="en-US" dirty="0"/>
              <a:t>注释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10. </a:t>
            </a:r>
            <a:r>
              <a:rPr lang="zh-CN" altLang="en-US" dirty="0"/>
              <a:t>结论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11. </a:t>
            </a:r>
            <a:r>
              <a:rPr lang="zh-CN" altLang="en-US" dirty="0"/>
              <a:t>参考文献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12.</a:t>
            </a:r>
            <a:r>
              <a:rPr lang="zh-CN" altLang="en-US" dirty="0"/>
              <a:t>附录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13.</a:t>
            </a:r>
            <a:r>
              <a:rPr lang="zh-CN" altLang="en-US" dirty="0"/>
              <a:t>作者的致谢、后记或说明等一律列于论文</a:t>
            </a:r>
            <a:r>
              <a:rPr lang="zh-CN" altLang="en-US" dirty="0" smtClean="0"/>
              <a:t>末尾</a:t>
            </a:r>
            <a:endParaRPr lang="en-US" altLang="zh-CN" dirty="0" smtClean="0"/>
          </a:p>
          <a:p>
            <a:pPr lvl="1">
              <a:spcBef>
                <a:spcPts val="300"/>
              </a:spcBef>
            </a:pPr>
            <a:r>
              <a:rPr lang="en-US" altLang="zh-CN" dirty="0"/>
              <a:t>14.</a:t>
            </a:r>
            <a:r>
              <a:rPr lang="zh-CN" altLang="en-US" dirty="0"/>
              <a:t>学位论文原创性声明和授权使用说明（研究生院主页培养办下载区下载） </a:t>
            </a:r>
          </a:p>
          <a:p>
            <a:pPr lvl="1">
              <a:spcBef>
                <a:spcPts val="300"/>
              </a:spcBef>
            </a:pPr>
            <a:r>
              <a:rPr lang="en-US" altLang="zh-CN" dirty="0"/>
              <a:t>15.</a:t>
            </a:r>
            <a:r>
              <a:rPr lang="zh-CN" altLang="en-US" dirty="0" smtClean="0"/>
              <a:t>封底</a:t>
            </a:r>
            <a:endParaRPr lang="zh-CN" altLang="en-US" dirty="0"/>
          </a:p>
        </p:txBody>
      </p:sp>
      <p:sp>
        <p:nvSpPr>
          <p:cNvPr id="4" name="文本框 131"/>
          <p:cNvSpPr>
            <a:spLocks noChangeArrowheads="1"/>
          </p:cNvSpPr>
          <p:nvPr/>
        </p:nvSpPr>
        <p:spPr bwMode="auto">
          <a:xfrm>
            <a:off x="3385145" y="453359"/>
            <a:ext cx="54938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论文书写格式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（详情请查阅北大研究生院网页）</a:t>
            </a:r>
          </a:p>
        </p:txBody>
      </p:sp>
    </p:spTree>
    <p:extLst>
      <p:ext uri="{BB962C8B-B14F-4D97-AF65-F5344CB8AC3E}">
        <p14:creationId xmlns:p14="http://schemas.microsoft.com/office/powerpoint/2010/main" val="66920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131"/>
          <p:cNvSpPr>
            <a:spLocks noChangeArrowheads="1"/>
          </p:cNvSpPr>
          <p:nvPr/>
        </p:nvSpPr>
        <p:spPr bwMode="auto">
          <a:xfrm>
            <a:off x="3385145" y="453359"/>
            <a:ext cx="54938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论文书写格式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（详情请查阅北大研究生院网页）</a:t>
            </a:r>
          </a:p>
        </p:txBody>
      </p:sp>
      <p:sp>
        <p:nvSpPr>
          <p:cNvPr id="7" name="TextBox 84"/>
          <p:cNvSpPr txBox="1"/>
          <p:nvPr/>
        </p:nvSpPr>
        <p:spPr>
          <a:xfrm>
            <a:off x="367918" y="1047546"/>
            <a:ext cx="851103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二</a:t>
            </a: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、最后定稿的论文</a:t>
            </a: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要求</a:t>
            </a:r>
            <a:endParaRPr lang="en-US" altLang="zh-CN" sz="2400" b="1" dirty="0">
              <a:solidFill>
                <a:srgbClr val="D8D8D8">
                  <a:lumMod val="50000"/>
                </a:srgbClr>
              </a:solidFill>
              <a:latin typeface="Arial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/>
              <a:t>	</a:t>
            </a:r>
            <a:r>
              <a:rPr lang="en-US" altLang="zh-CN" sz="20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dirty="0" smtClean="0"/>
              <a:t>格式</a:t>
            </a:r>
            <a:r>
              <a:rPr lang="zh-CN" altLang="en-US" dirty="0"/>
              <a:t>规范，字体整齐一致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/>
              <a:t>	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dirty="0" smtClean="0"/>
              <a:t>论文</a:t>
            </a:r>
            <a:r>
              <a:rPr lang="zh-CN" altLang="en-US" dirty="0"/>
              <a:t>封面要求打印版（按照北京大学统一要求）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 smtClean="0"/>
              <a:t>	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dirty="0" smtClean="0"/>
              <a:t>封面</a:t>
            </a:r>
            <a:r>
              <a:rPr lang="zh-CN" altLang="en-US" dirty="0"/>
              <a:t>颜色博士为淡蓝色，硕士为淡黄</a:t>
            </a:r>
            <a:r>
              <a:rPr lang="zh-CN" altLang="en-US" dirty="0" smtClean="0"/>
              <a:t>色。</a:t>
            </a:r>
            <a:endParaRPr lang="zh-CN" altLang="en-US" dirty="0"/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三、相关问题的特别</a:t>
            </a:r>
            <a:r>
              <a:rPr lang="zh-CN" altLang="en-US" sz="2400" b="1" dirty="0" smtClean="0">
                <a:solidFill>
                  <a:srgbClr val="D8D8D8">
                    <a:lumMod val="50000"/>
                  </a:srgbClr>
                </a:solidFill>
                <a:latin typeface="Arial"/>
                <a:ea typeface="微软雅黑"/>
              </a:rPr>
              <a:t>说明</a:t>
            </a:r>
            <a:endParaRPr lang="zh-CN" altLang="en-US" sz="2000" dirty="0"/>
          </a:p>
          <a:p>
            <a:pPr lvl="1">
              <a:lnSpc>
                <a:spcPct val="150000"/>
              </a:lnSpc>
            </a:pP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     ▶▶</a:t>
            </a:r>
            <a:r>
              <a:rPr lang="zh-CN" altLang="en-US" dirty="0" smtClean="0"/>
              <a:t>博士学位</a:t>
            </a:r>
            <a:r>
              <a:rPr lang="zh-CN" altLang="en-US" dirty="0"/>
              <a:t>论文必须严格按照上述基本结构要求编辑排版</a:t>
            </a:r>
            <a:r>
              <a:rPr lang="zh-CN" altLang="en-US" dirty="0" smtClean="0"/>
              <a:t>，</a:t>
            </a:r>
            <a:r>
              <a:rPr lang="zh-CN" altLang="en-US" dirty="0"/>
              <a:t>凡结构不</a:t>
            </a:r>
            <a:r>
              <a:rPr lang="zh-CN" altLang="en-US" dirty="0" smtClean="0"/>
              <a:t>完整的</a:t>
            </a:r>
            <a:r>
              <a:rPr lang="zh-CN" altLang="en-US" dirty="0"/>
              <a:t>论文将退回修改，只有符合基本结构要求</a:t>
            </a:r>
            <a:r>
              <a:rPr lang="zh-CN" altLang="en-US" dirty="0" smtClean="0"/>
              <a:t>的学位</a:t>
            </a:r>
            <a:r>
              <a:rPr lang="zh-CN" altLang="en-US" dirty="0"/>
              <a:t>论文</a:t>
            </a:r>
            <a:r>
              <a:rPr lang="zh-CN" altLang="en-US" dirty="0" smtClean="0"/>
              <a:t>才能</a:t>
            </a:r>
            <a:r>
              <a:rPr lang="zh-CN" altLang="en-US" dirty="0"/>
              <a:t>受理审查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>
              <a:lnSpc>
                <a:spcPct val="150000"/>
              </a:lnSpc>
            </a:pP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	▶▶</a:t>
            </a:r>
            <a:r>
              <a:rPr lang="en-US" altLang="zh-CN" dirty="0" smtClean="0"/>
              <a:t> </a:t>
            </a:r>
            <a:r>
              <a:rPr lang="zh-CN" altLang="en-US" dirty="0"/>
              <a:t>对</a:t>
            </a:r>
            <a:r>
              <a:rPr lang="en-US" altLang="zh-CN" dirty="0"/>
              <a:t>《</a:t>
            </a:r>
            <a:r>
              <a:rPr lang="zh-CN" altLang="en-US" dirty="0"/>
              <a:t>学位论文原创性声明和授权使用说明</a:t>
            </a:r>
            <a:r>
              <a:rPr lang="en-US" altLang="zh-CN" dirty="0"/>
              <a:t>》</a:t>
            </a:r>
            <a:r>
              <a:rPr lang="zh-CN" altLang="en-US" dirty="0"/>
              <a:t>，</a:t>
            </a:r>
            <a:r>
              <a:rPr lang="zh-CN" altLang="en-US" dirty="0" smtClean="0"/>
              <a:t>请注意</a:t>
            </a:r>
            <a:r>
              <a:rPr lang="zh-CN" altLang="en-US" dirty="0"/>
              <a:t>从研究生院主页下载最新版本，并按要求签字后装订</a:t>
            </a:r>
            <a:r>
              <a:rPr lang="zh-CN" altLang="en-US" dirty="0" smtClean="0"/>
              <a:t>到提交</a:t>
            </a:r>
            <a:r>
              <a:rPr lang="zh-CN" altLang="en-US" dirty="0"/>
              <a:t>答辩的论文印刷版中。</a:t>
            </a:r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	</a:t>
            </a:r>
            <a:r>
              <a:rPr lang="en-US" altLang="zh-CN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▶▶</a:t>
            </a:r>
            <a:r>
              <a:rPr lang="zh-CN" altLang="en-US" dirty="0" smtClean="0"/>
              <a:t>论文</a:t>
            </a:r>
            <a:r>
              <a:rPr lang="zh-CN" altLang="en-US" dirty="0"/>
              <a:t>答辩委员会的组成应该根据论文内容，邀请相关学科</a:t>
            </a:r>
            <a:r>
              <a:rPr lang="zh-CN" altLang="en-US" dirty="0" smtClean="0"/>
              <a:t>的专家</a:t>
            </a:r>
            <a:r>
              <a:rPr lang="zh-CN" altLang="en-US" dirty="0"/>
              <a:t>参加，严格把关，确保学位论文质量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997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2455</TotalTime>
  <Words>622</Words>
  <Application>Microsoft Office PowerPoint</Application>
  <PresentationFormat>全屏显示(4:3)</PresentationFormat>
  <Paragraphs>103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宋体</vt:lpstr>
      <vt:lpstr>微软雅黑</vt:lpstr>
      <vt:lpstr>微软雅黑 Light</vt:lpstr>
      <vt:lpstr>Arial</vt:lpstr>
      <vt:lpstr>Calibri</vt:lpstr>
      <vt:lpstr>Calibri Light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国发院部门职能介绍</dc:title>
  <dc:creator>lhyang</dc:creator>
  <cp:lastModifiedBy>李想</cp:lastModifiedBy>
  <cp:revision>159</cp:revision>
  <cp:lastPrinted>2016-07-13T05:50:14Z</cp:lastPrinted>
  <dcterms:created xsi:type="dcterms:W3CDTF">2016-07-13T02:00:59Z</dcterms:created>
  <dcterms:modified xsi:type="dcterms:W3CDTF">2018-03-14T02:05:45Z</dcterms:modified>
</cp:coreProperties>
</file>