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53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46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422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708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76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19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57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40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5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50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41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ABD5-B370-4D0B-9D30-8518A79694E3}" type="datetimeFigureOut">
              <a:rPr lang="zh-CN" altLang="en-US" smtClean="0"/>
              <a:t>2017/3/23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7A72C-96E0-49D0-BFCB-09BF1786F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93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s.pku.edu.cn/py/content/db_s10.doc" TargetMode="External"/><Relationship Id="rId2" Type="http://schemas.openxmlformats.org/officeDocument/2006/relationships/hyperlink" Target="http://grs.pku.edu.cn/py/content/db_s00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s.pku.edu.cn/py/content/grspy_form_03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0" y="2382592"/>
            <a:ext cx="9144000" cy="1429555"/>
          </a:xfrm>
          <a:solidFill>
            <a:srgbClr val="9A0000"/>
          </a:solidFill>
        </p:spPr>
        <p:txBody>
          <a:bodyPr anchor="ctr" anchorCtr="1">
            <a:norm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36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年夏季毕业生论文答辩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048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1891918" y="1076212"/>
            <a:ext cx="57246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论文答辩完成最终提交材料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84"/>
          <p:cNvSpPr txBox="1"/>
          <p:nvPr/>
        </p:nvSpPr>
        <p:spPr>
          <a:xfrm>
            <a:off x="1891919" y="1736190"/>
            <a:ext cx="85110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硕士提交材料</a:t>
            </a:r>
            <a:endParaRPr lang="en-US" altLang="zh-CN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/>
              <a:t>	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攻读硕士学位研究生学位审批材料封面</a:t>
            </a:r>
            <a:r>
              <a:rPr lang="en-US" altLang="zh-CN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A</a:t>
            </a:r>
            <a:endParaRPr lang="en-US" altLang="zh-CN" sz="2000" dirty="0">
              <a:solidFill>
                <a:srgbClr val="2121B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▶▶</a:t>
            </a:r>
            <a:r>
              <a:rPr lang="zh-CN" altLang="en-US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攻读硕士学位研究生学位审批材料封面</a:t>
            </a:r>
            <a:r>
              <a:rPr lang="en-US" altLang="zh-CN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B </a:t>
            </a:r>
            <a:endParaRPr lang="en-US" altLang="zh-CN" sz="2000" u="sng" dirty="0">
              <a:solidFill>
                <a:srgbClr val="2525F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博士提交材料</a:t>
            </a:r>
          </a:p>
          <a:p>
            <a:pPr lvl="2"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▶▶</a:t>
            </a:r>
            <a:r>
              <a:rPr lang="zh-CN" altLang="en-US" sz="2000" u="sng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攻读博士学位研究生学位审批材料封面</a:t>
            </a:r>
            <a:r>
              <a:rPr lang="en-US" altLang="zh-CN" sz="2000" u="sng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▶▶</a:t>
            </a:r>
            <a:r>
              <a:rPr lang="zh-CN" altLang="en-US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攻读博士学位研究生学位审批材料封面</a:t>
            </a:r>
            <a:r>
              <a:rPr lang="en-US" altLang="zh-CN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B</a:t>
            </a:r>
            <a:endParaRPr lang="en-US" altLang="zh-CN" sz="2000" u="sng" dirty="0">
              <a:solidFill>
                <a:srgbClr val="2525F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000" u="sng" dirty="0">
              <a:solidFill>
                <a:srgbClr val="2525F5"/>
              </a:solidFill>
              <a:latin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b="1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特别提示：</a:t>
            </a:r>
            <a:r>
              <a:rPr lang="zh-CN" altLang="en-US" sz="20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论文答辩所有程序均需在个人校内门户中完成，并打印表格，每个表格左下角都需有二维码标识。</a:t>
            </a:r>
            <a:endParaRPr lang="en-US" altLang="zh-CN" sz="20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/>
              <a:t>	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2926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7100486" y="431152"/>
            <a:ext cx="337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毕业的关键时间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1664749" y="2167895"/>
            <a:ext cx="581052" cy="654164"/>
            <a:chOff x="514421" y="2189960"/>
            <a:chExt cx="980063" cy="647231"/>
          </a:xfrm>
        </p:grpSpPr>
        <p:sp>
          <p:nvSpPr>
            <p:cNvPr id="48" name="直角三角形 4"/>
            <p:cNvSpPr/>
            <p:nvPr/>
          </p:nvSpPr>
          <p:spPr>
            <a:xfrm flipV="1">
              <a:off x="520236" y="2506716"/>
              <a:ext cx="974248" cy="330475"/>
            </a:xfrm>
            <a:custGeom>
              <a:avLst/>
              <a:gdLst>
                <a:gd name="connsiteX0" fmla="*/ 0 w 1001886"/>
                <a:gd name="connsiteY0" fmla="*/ 689933 h 689933"/>
                <a:gd name="connsiteX1" fmla="*/ 0 w 1001886"/>
                <a:gd name="connsiteY1" fmla="*/ 0 h 689933"/>
                <a:gd name="connsiteX2" fmla="*/ 1001886 w 1001886"/>
                <a:gd name="connsiteY2" fmla="*/ 689933 h 689933"/>
                <a:gd name="connsiteX3" fmla="*/ 0 w 1001886"/>
                <a:gd name="connsiteY3" fmla="*/ 689933 h 689933"/>
                <a:gd name="connsiteX0" fmla="*/ 390525 w 1001886"/>
                <a:gd name="connsiteY0" fmla="*/ 694696 h 694696"/>
                <a:gd name="connsiteX1" fmla="*/ 0 w 1001886"/>
                <a:gd name="connsiteY1" fmla="*/ 0 h 694696"/>
                <a:gd name="connsiteX2" fmla="*/ 1001886 w 1001886"/>
                <a:gd name="connsiteY2" fmla="*/ 689933 h 694696"/>
                <a:gd name="connsiteX3" fmla="*/ 390525 w 1001886"/>
                <a:gd name="connsiteY3" fmla="*/ 694696 h 694696"/>
                <a:gd name="connsiteX0" fmla="*/ 333375 w 944736"/>
                <a:gd name="connsiteY0" fmla="*/ 413709 h 413709"/>
                <a:gd name="connsiteX1" fmla="*/ 0 w 944736"/>
                <a:gd name="connsiteY1" fmla="*/ 0 h 413709"/>
                <a:gd name="connsiteX2" fmla="*/ 944736 w 944736"/>
                <a:gd name="connsiteY2" fmla="*/ 408946 h 413709"/>
                <a:gd name="connsiteX3" fmla="*/ 333375 w 944736"/>
                <a:gd name="connsiteY3" fmla="*/ 413709 h 413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4736" h="413709">
                  <a:moveTo>
                    <a:pt x="333375" y="413709"/>
                  </a:moveTo>
                  <a:lnTo>
                    <a:pt x="0" y="0"/>
                  </a:lnTo>
                  <a:lnTo>
                    <a:pt x="944736" y="408946"/>
                  </a:lnTo>
                  <a:lnTo>
                    <a:pt x="333375" y="41370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直角三角形 4"/>
            <p:cNvSpPr/>
            <p:nvPr/>
          </p:nvSpPr>
          <p:spPr>
            <a:xfrm>
              <a:off x="514421" y="2189960"/>
              <a:ext cx="974248" cy="330475"/>
            </a:xfrm>
            <a:custGeom>
              <a:avLst/>
              <a:gdLst>
                <a:gd name="connsiteX0" fmla="*/ 0 w 1001886"/>
                <a:gd name="connsiteY0" fmla="*/ 689933 h 689933"/>
                <a:gd name="connsiteX1" fmla="*/ 0 w 1001886"/>
                <a:gd name="connsiteY1" fmla="*/ 0 h 689933"/>
                <a:gd name="connsiteX2" fmla="*/ 1001886 w 1001886"/>
                <a:gd name="connsiteY2" fmla="*/ 689933 h 689933"/>
                <a:gd name="connsiteX3" fmla="*/ 0 w 1001886"/>
                <a:gd name="connsiteY3" fmla="*/ 689933 h 689933"/>
                <a:gd name="connsiteX0" fmla="*/ 390525 w 1001886"/>
                <a:gd name="connsiteY0" fmla="*/ 694696 h 694696"/>
                <a:gd name="connsiteX1" fmla="*/ 0 w 1001886"/>
                <a:gd name="connsiteY1" fmla="*/ 0 h 694696"/>
                <a:gd name="connsiteX2" fmla="*/ 1001886 w 1001886"/>
                <a:gd name="connsiteY2" fmla="*/ 689933 h 694696"/>
                <a:gd name="connsiteX3" fmla="*/ 390525 w 1001886"/>
                <a:gd name="connsiteY3" fmla="*/ 694696 h 694696"/>
                <a:gd name="connsiteX0" fmla="*/ 333375 w 944736"/>
                <a:gd name="connsiteY0" fmla="*/ 413709 h 413709"/>
                <a:gd name="connsiteX1" fmla="*/ 0 w 944736"/>
                <a:gd name="connsiteY1" fmla="*/ 0 h 413709"/>
                <a:gd name="connsiteX2" fmla="*/ 944736 w 944736"/>
                <a:gd name="connsiteY2" fmla="*/ 408946 h 413709"/>
                <a:gd name="connsiteX3" fmla="*/ 333375 w 944736"/>
                <a:gd name="connsiteY3" fmla="*/ 413709 h 413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4736" h="413709">
                  <a:moveTo>
                    <a:pt x="333375" y="413709"/>
                  </a:moveTo>
                  <a:lnTo>
                    <a:pt x="0" y="0"/>
                  </a:lnTo>
                  <a:lnTo>
                    <a:pt x="944736" y="408946"/>
                  </a:lnTo>
                  <a:lnTo>
                    <a:pt x="333375" y="41370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266640" y="1431236"/>
            <a:ext cx="7675946" cy="3979249"/>
            <a:chOff x="742640" y="1431235"/>
            <a:chExt cx="7675946" cy="3979249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785378" y="3835291"/>
              <a:ext cx="7633208" cy="0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95415" y="2471634"/>
              <a:ext cx="7623171" cy="0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785378" y="5313095"/>
              <a:ext cx="7623171" cy="0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742640" y="1431235"/>
              <a:ext cx="2008884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完成开题报告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044092" y="1433787"/>
              <a:ext cx="2492991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选课学分等毕业核查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040785" y="1446069"/>
              <a:ext cx="1980029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集中办理转专业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月中旬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028663" y="2776208"/>
              <a:ext cx="2008883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学籍异动截止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30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31297" y="2780941"/>
              <a:ext cx="2492990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完成博士论文预答辩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28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047584" y="4287528"/>
              <a:ext cx="227017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毕业论文集中答辩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8-12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618545" y="4287528"/>
              <a:ext cx="185820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学院毕业典礼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4441450" y="4864052"/>
              <a:ext cx="211377" cy="546432"/>
              <a:chOff x="5763254" y="5067379"/>
              <a:chExt cx="277091" cy="634087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椭圆 45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6188989" y="4289717"/>
              <a:ext cx="1747593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毕业生离校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sz="20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月初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6911433" y="4864052"/>
              <a:ext cx="211377" cy="546432"/>
              <a:chOff x="5763254" y="5067379"/>
              <a:chExt cx="277091" cy="634087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椭圆 43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077155" y="4864052"/>
              <a:ext cx="211377" cy="546432"/>
              <a:chOff x="5763254" y="5067379"/>
              <a:chExt cx="277091" cy="634087"/>
            </a:xfrm>
          </p:grpSpPr>
          <p:cxnSp>
            <p:nvCxnSpPr>
              <p:cNvPr id="41" name="直接连接符 40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椭圆 41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1972104" y="3387637"/>
              <a:ext cx="211376" cy="546432"/>
              <a:chOff x="4600365" y="5067379"/>
              <a:chExt cx="277089" cy="634087"/>
            </a:xfrm>
          </p:grpSpPr>
          <p:cxnSp>
            <p:nvCxnSpPr>
              <p:cNvPr id="39" name="直接连接符 38"/>
              <p:cNvCxnSpPr/>
              <p:nvPr/>
            </p:nvCxnSpPr>
            <p:spPr>
              <a:xfrm flipV="1">
                <a:off x="4756804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椭圆 39"/>
              <p:cNvSpPr/>
              <p:nvPr/>
            </p:nvSpPr>
            <p:spPr>
              <a:xfrm>
                <a:off x="4600365" y="5424375"/>
                <a:ext cx="277089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6927412" y="3387637"/>
              <a:ext cx="211376" cy="546432"/>
              <a:chOff x="7337626" y="5067379"/>
              <a:chExt cx="277089" cy="634087"/>
            </a:xfrm>
          </p:grpSpPr>
          <p:cxnSp>
            <p:nvCxnSpPr>
              <p:cNvPr id="37" name="直接连接符 36"/>
              <p:cNvCxnSpPr/>
              <p:nvPr/>
            </p:nvCxnSpPr>
            <p:spPr>
              <a:xfrm flipV="1">
                <a:off x="7491007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椭圆 37"/>
              <p:cNvSpPr/>
              <p:nvPr/>
            </p:nvSpPr>
            <p:spPr>
              <a:xfrm>
                <a:off x="7337626" y="5424375"/>
                <a:ext cx="277089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6925109" y="2041264"/>
              <a:ext cx="211377" cy="546432"/>
              <a:chOff x="5763254" y="5067379"/>
              <a:chExt cx="277091" cy="634087"/>
            </a:xfrm>
          </p:grpSpPr>
          <p:cxnSp>
            <p:nvCxnSpPr>
              <p:cNvPr id="35" name="直接连接符 34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椭圆 35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4184897" y="2041264"/>
              <a:ext cx="211377" cy="546432"/>
              <a:chOff x="5763254" y="5067379"/>
              <a:chExt cx="277091" cy="634087"/>
            </a:xfrm>
          </p:grpSpPr>
          <p:cxnSp>
            <p:nvCxnSpPr>
              <p:cNvPr id="33" name="直接连接符 32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椭圆 33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1629755" y="2041264"/>
              <a:ext cx="211377" cy="546432"/>
              <a:chOff x="5763254" y="5067379"/>
              <a:chExt cx="277091" cy="634087"/>
            </a:xfrm>
          </p:grpSpPr>
          <p:cxnSp>
            <p:nvCxnSpPr>
              <p:cNvPr id="31" name="直接连接符 30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椭圆 31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cxnSp>
          <p:nvCxnSpPr>
            <p:cNvPr id="29" name="直接连接符 28"/>
            <p:cNvCxnSpPr/>
            <p:nvPr/>
          </p:nvCxnSpPr>
          <p:spPr>
            <a:xfrm>
              <a:off x="8388619" y="2479560"/>
              <a:ext cx="0" cy="1366988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805380" y="3815967"/>
              <a:ext cx="0" cy="1508386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V="1">
              <a:off x="4607405" y="3515337"/>
              <a:ext cx="0" cy="381660"/>
            </a:xfrm>
            <a:prstGeom prst="line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椭圆 51"/>
            <p:cNvSpPr/>
            <p:nvPr/>
          </p:nvSpPr>
          <p:spPr>
            <a:xfrm>
              <a:off x="4499217" y="3767290"/>
              <a:ext cx="211376" cy="231309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3641410" y="2587264"/>
              <a:ext cx="2008883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提交博士论文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匿名送审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30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9496" y="4586558"/>
            <a:ext cx="857484" cy="1222673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306055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1891919" y="1117156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答辩申请程序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2021717" y="1763487"/>
            <a:ext cx="81276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准备完整的论文</a:t>
            </a: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博士由导师提供评审专家库，硕士由导师组决定评审人</a:t>
            </a:r>
            <a:endParaRPr lang="en-US" altLang="zh-CN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论文评审通过，需向学院研究生办公室申请答辩，领取答辩表决票</a:t>
            </a:r>
            <a:endParaRPr lang="en-US" altLang="zh-CN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硕士由学院统一安排答辩秘书，进行集中答辩（拟定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月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8-12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日，另行通知）</a:t>
            </a:r>
          </a:p>
        </p:txBody>
      </p:sp>
    </p:spTree>
    <p:extLst>
      <p:ext uri="{BB962C8B-B14F-4D97-AF65-F5344CB8AC3E}">
        <p14:creationId xmlns:p14="http://schemas.microsoft.com/office/powerpoint/2010/main" val="400912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1891918" y="1021620"/>
            <a:ext cx="48013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论文评审及答辩委员会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2021717" y="1517824"/>
            <a:ext cx="826414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论文评审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400" b="1" dirty="0"/>
              <a:t>  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博士：副教授以上职称专家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人，至少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名校外专家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硕士：副教授以上职称专家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人，至少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名校外专家</a:t>
            </a:r>
          </a:p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/>
              <a:t>  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答辩委员会（指导教师不能担任答辩委员会主席）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400" b="1" dirty="0"/>
              <a:t>  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博士：副教授以上职称专家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5-9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名（半数以上为教授），含至少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2-3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</a:t>
            </a:r>
            <a:endParaRPr lang="en-US" altLang="zh-CN" sz="2000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      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校外专家；导师若参加答辩应不少于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6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   </a:t>
            </a:r>
            <a:endParaRPr lang="en-US" altLang="zh-CN" sz="2000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硕士：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3-5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名（含导师不少于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4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名）</a:t>
            </a:r>
          </a:p>
        </p:txBody>
      </p:sp>
    </p:spTree>
    <p:extLst>
      <p:ext uri="{BB962C8B-B14F-4D97-AF65-F5344CB8AC3E}">
        <p14:creationId xmlns:p14="http://schemas.microsoft.com/office/powerpoint/2010/main" val="65302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1891919" y="1021620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答辩申请材料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2021717" y="1435935"/>
            <a:ext cx="82641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硕士（提前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天申请答辩，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月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号之前）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硕士论文选题报告书（学术型）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指导教师对硕士学位论文的学术评语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硕士学位论文学术评议书（两份）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硕士学位论文答辩审批表</a:t>
            </a:r>
          </a:p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博士（至少提前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周申请答辩）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 答辩之前需要提前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周向中心和研究生院提交申请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;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申请需要的</a:t>
            </a:r>
            <a:endParaRPr lang="en-US" altLang="zh-CN" sz="2000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材料包括在研究生院下载的所有表格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;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答辩材料中指导教师学术评语和答辩报告书要求提交打印稿。</a:t>
            </a:r>
          </a:p>
        </p:txBody>
      </p:sp>
    </p:spTree>
    <p:extLst>
      <p:ext uri="{BB962C8B-B14F-4D97-AF65-F5344CB8AC3E}">
        <p14:creationId xmlns:p14="http://schemas.microsoft.com/office/powerpoint/2010/main" val="291346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1891919" y="1076212"/>
            <a:ext cx="38779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博士答辩特殊说明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2021717" y="1736189"/>
            <a:ext cx="82641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除以上程序外特别注意，匿名评审之前中心需审核：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、开题报告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、预答辩报告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3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、发表论文情况表（旧培养方案）</a:t>
            </a:r>
          </a:p>
        </p:txBody>
      </p:sp>
    </p:spTree>
    <p:extLst>
      <p:ext uri="{BB962C8B-B14F-4D97-AF65-F5344CB8AC3E}">
        <p14:creationId xmlns:p14="http://schemas.microsoft.com/office/powerpoint/2010/main" val="38211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1891919" y="1076212"/>
            <a:ext cx="2031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答辩程序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2021717" y="1736190"/>
            <a:ext cx="82641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答辩委员会主席宣布答辩委员会组成人员名单，主持答辩会议程；</a:t>
            </a: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导师（如参加）简要介绍研究生的学习成绩及科学研究的主要情况；          </a:t>
            </a:r>
            <a:endParaRPr lang="en-US" altLang="zh-CN" sz="2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研究生报告论文的主要内容（约半小时）；</a:t>
            </a:r>
            <a:endParaRPr lang="en-US" altLang="zh-CN" sz="2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答辩委员会成员及答辩会参加人员提问，研究生答辩；</a:t>
            </a:r>
            <a:endParaRPr lang="en-US" altLang="zh-CN" sz="2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答辩会休会；</a:t>
            </a:r>
            <a:endParaRPr lang="en-US" altLang="zh-CN" sz="2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答辩委员会举行会议，主要议程：</a:t>
            </a:r>
          </a:p>
          <a:p>
            <a:pPr algn="just">
              <a:spcAft>
                <a:spcPts val="200"/>
              </a:spcAft>
            </a:pP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▶▶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宣读导师及论文评阅人的学术评语；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评议论文的水平及答辩情况；   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以不记名投票方式进行表决；         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讨论并通过对学位论文和论文答辩情况的评语；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签署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《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北京大学硕士学位论文答辩委员会决议书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》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</a:p>
          <a:p>
            <a:pPr marL="457200" indent="-457200" algn="just">
              <a:spcAft>
                <a:spcPts val="200"/>
              </a:spcAft>
              <a:buFont typeface="+mj-lt"/>
              <a:buAutoNum type="arabicPeriod" startAt="7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复会，答辩委员会主席宣读决议书及投票表决结果；        </a:t>
            </a:r>
          </a:p>
          <a:p>
            <a:pPr marL="457200" indent="-457200" algn="just">
              <a:spcAft>
                <a:spcPts val="200"/>
              </a:spcAft>
              <a:buFont typeface="+mj-lt"/>
              <a:buAutoNum type="arabicPeriod" startAt="7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主席宣布答辩会结束。 </a:t>
            </a:r>
          </a:p>
        </p:txBody>
      </p:sp>
    </p:spTree>
    <p:extLst>
      <p:ext uri="{BB962C8B-B14F-4D97-AF65-F5344CB8AC3E}">
        <p14:creationId xmlns:p14="http://schemas.microsoft.com/office/powerpoint/2010/main" val="30959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4"/>
          <p:cNvSpPr txBox="1"/>
          <p:nvPr/>
        </p:nvSpPr>
        <p:spPr>
          <a:xfrm>
            <a:off x="2014331" y="915024"/>
            <a:ext cx="8216348" cy="5596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一、研究生学位论文一般应包括下列内容及装订顺序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1. </a:t>
            </a:r>
            <a:r>
              <a:rPr lang="zh-CN" altLang="en-US" dirty="0"/>
              <a:t>封面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2. </a:t>
            </a:r>
            <a:r>
              <a:rPr lang="zh-CN" altLang="en-US" dirty="0"/>
              <a:t>版权声明（研究生院主页培养办下载区下载）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3. </a:t>
            </a:r>
            <a:r>
              <a:rPr lang="zh-CN" altLang="en-US" dirty="0"/>
              <a:t>题目（字数不宜超过</a:t>
            </a:r>
            <a:r>
              <a:rPr lang="en-US" altLang="zh-CN" dirty="0"/>
              <a:t>20</a:t>
            </a:r>
            <a:r>
              <a:rPr lang="zh-CN" altLang="en-US" dirty="0"/>
              <a:t>个）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4. </a:t>
            </a:r>
            <a:r>
              <a:rPr lang="zh-CN" altLang="en-US" dirty="0"/>
              <a:t>中文摘要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5. </a:t>
            </a:r>
            <a:r>
              <a:rPr lang="zh-CN" altLang="en-US" dirty="0"/>
              <a:t>英文摘要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6. </a:t>
            </a:r>
            <a:r>
              <a:rPr lang="zh-CN" altLang="en-US" dirty="0"/>
              <a:t>目录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7. </a:t>
            </a:r>
            <a:r>
              <a:rPr lang="zh-CN" altLang="en-US" dirty="0"/>
              <a:t>序言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8. </a:t>
            </a:r>
            <a:r>
              <a:rPr lang="zh-CN" altLang="en-US" dirty="0"/>
              <a:t>论文正文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9. </a:t>
            </a:r>
            <a:r>
              <a:rPr lang="zh-CN" altLang="en-US" dirty="0"/>
              <a:t>注释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10. </a:t>
            </a:r>
            <a:r>
              <a:rPr lang="zh-CN" altLang="en-US" dirty="0"/>
              <a:t>结论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11. </a:t>
            </a:r>
            <a:r>
              <a:rPr lang="zh-CN" altLang="en-US" dirty="0"/>
              <a:t>参考文献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12.</a:t>
            </a:r>
            <a:r>
              <a:rPr lang="zh-CN" altLang="en-US" dirty="0"/>
              <a:t>附录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13.</a:t>
            </a:r>
            <a:r>
              <a:rPr lang="zh-CN" altLang="en-US" dirty="0"/>
              <a:t>作者的致谢、后记或说明等一律列于论文末尾</a:t>
            </a:r>
            <a:endParaRPr lang="en-US" altLang="zh-CN" dirty="0"/>
          </a:p>
          <a:p>
            <a:pPr lvl="1">
              <a:spcBef>
                <a:spcPts val="300"/>
              </a:spcBef>
            </a:pPr>
            <a:r>
              <a:rPr lang="en-US" altLang="zh-CN" dirty="0"/>
              <a:t>14.</a:t>
            </a:r>
            <a:r>
              <a:rPr lang="zh-CN" altLang="en-US" dirty="0"/>
              <a:t>学位论文原创性声明和授权使用说明（研究生院主页培养办下载区下载） 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15.</a:t>
            </a:r>
            <a:r>
              <a:rPr lang="zh-CN" altLang="en-US" dirty="0"/>
              <a:t>封底</a:t>
            </a:r>
          </a:p>
        </p:txBody>
      </p:sp>
      <p:sp>
        <p:nvSpPr>
          <p:cNvPr id="4" name="文本框 131"/>
          <p:cNvSpPr>
            <a:spLocks noChangeArrowheads="1"/>
          </p:cNvSpPr>
          <p:nvPr/>
        </p:nvSpPr>
        <p:spPr bwMode="auto">
          <a:xfrm>
            <a:off x="4909145" y="453360"/>
            <a:ext cx="5493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论文书写格式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（详情请查阅北大研究生院网页）</a:t>
            </a:r>
          </a:p>
        </p:txBody>
      </p:sp>
    </p:spTree>
    <p:extLst>
      <p:ext uri="{BB962C8B-B14F-4D97-AF65-F5344CB8AC3E}">
        <p14:creationId xmlns:p14="http://schemas.microsoft.com/office/powerpoint/2010/main" val="247840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4909145" y="453360"/>
            <a:ext cx="5493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论文书写格式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（详情请查阅北大研究生院网页）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1891919" y="1047547"/>
            <a:ext cx="85110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二、最后定稿的论文要求</a:t>
            </a:r>
            <a:endParaRPr lang="en-US" altLang="zh-CN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/>
              <a:t>	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/>
              <a:t>格式规范，字体整齐一致；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	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/>
              <a:t>论文封面要求打印版（按照北京大学统一要求）；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	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/>
              <a:t>封面颜色博士为淡蓝色，硕士为淡黄色。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三、相关问题的特别说明</a:t>
            </a:r>
            <a:endParaRPr lang="zh-CN" altLang="en-US" sz="2000" dirty="0"/>
          </a:p>
          <a:p>
            <a:pPr lvl="1">
              <a:lnSpc>
                <a:spcPct val="150000"/>
              </a:lnSpc>
            </a:pP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▶▶</a:t>
            </a:r>
            <a:r>
              <a:rPr lang="zh-CN" altLang="en-US" dirty="0"/>
              <a:t>博士学位论文必须严格按照上述基本结构要求编辑排版，凡结构不完整的论文将退回修改，只有符合基本结构要求的学位论文才能受理审查。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▶▶</a:t>
            </a:r>
            <a:r>
              <a:rPr lang="en-US" altLang="zh-CN" dirty="0"/>
              <a:t> </a:t>
            </a:r>
            <a:r>
              <a:rPr lang="zh-CN" altLang="en-US" dirty="0"/>
              <a:t>对</a:t>
            </a:r>
            <a:r>
              <a:rPr lang="en-US" altLang="zh-CN" dirty="0"/>
              <a:t>《</a:t>
            </a:r>
            <a:r>
              <a:rPr lang="zh-CN" altLang="en-US" dirty="0"/>
              <a:t>学位论文原创性声明和授权使用说明</a:t>
            </a:r>
            <a:r>
              <a:rPr lang="en-US" altLang="zh-CN" dirty="0"/>
              <a:t>》</a:t>
            </a:r>
            <a:r>
              <a:rPr lang="zh-CN" altLang="en-US" dirty="0"/>
              <a:t>，请注意从研究生院主页下载最新版本，并按要求签字后装订到提交答辩的论文印刷版中。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	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/>
              <a:t>论文答辩委员会的组成应该根据论文内容，邀请相关学科的专家参加，严格把关，确保学位论文质量。</a:t>
            </a:r>
          </a:p>
        </p:txBody>
      </p:sp>
    </p:spTree>
    <p:extLst>
      <p:ext uri="{BB962C8B-B14F-4D97-AF65-F5344CB8AC3E}">
        <p14:creationId xmlns:p14="http://schemas.microsoft.com/office/powerpoint/2010/main" val="54593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Microsoft Office PowerPoint</Application>
  <PresentationFormat>宽屏</PresentationFormat>
  <Paragraphs>99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等线</vt:lpstr>
      <vt:lpstr>等线 Light</vt:lpstr>
      <vt:lpstr>宋体</vt:lpstr>
      <vt:lpstr>微软雅黑</vt:lpstr>
      <vt:lpstr>微软雅黑 Light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sxjiang</dc:creator>
  <cp:lastModifiedBy>sxjiang</cp:lastModifiedBy>
  <cp:revision>2</cp:revision>
  <dcterms:created xsi:type="dcterms:W3CDTF">2017-03-23T03:34:29Z</dcterms:created>
  <dcterms:modified xsi:type="dcterms:W3CDTF">2017-03-23T03:35:46Z</dcterms:modified>
</cp:coreProperties>
</file>