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28" r:id="rId2"/>
    <p:sldId id="430" r:id="rId3"/>
    <p:sldId id="320" r:id="rId4"/>
    <p:sldId id="429" r:id="rId5"/>
    <p:sldId id="426" r:id="rId6"/>
    <p:sldId id="372" r:id="rId7"/>
    <p:sldId id="427" r:id="rId8"/>
    <p:sldId id="376" r:id="rId9"/>
    <p:sldId id="431" r:id="rId10"/>
    <p:sldId id="43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1" d="100"/>
        <a:sy n="9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FCBAB-3C7F-44E7-857B-B6EF31750746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2E506-DE75-46B7-8071-7A802506AB3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21EAB-2E24-4BC9-8863-A0A7FC332620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21EAB-2E24-4BC9-8863-A0A7FC332620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FFA0-8062-480E-8501-68097B8E7D24}" type="datetimeFigureOut">
              <a:rPr lang="zh-CN" altLang="en-US" smtClean="0"/>
              <a:t>2021/7/12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D47B8-8D23-4053-BEA4-5A365F4F11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C8F518-AF05-4909-9A70-369EBCF1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0001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4000" dirty="0">
                <a:solidFill>
                  <a:srgbClr val="00B050"/>
                </a:solidFill>
              </a:rPr>
              <a:t>S</a:t>
            </a:r>
            <a:r>
              <a:rPr lang="en-US" altLang="zh-CN" sz="2400" dirty="0">
                <a:solidFill>
                  <a:srgbClr val="00B050"/>
                </a:solidFill>
              </a:rPr>
              <a:t>CIENZA  </a:t>
            </a:r>
            <a:r>
              <a:rPr lang="en-US" altLang="zh-CN" sz="4000" dirty="0">
                <a:solidFill>
                  <a:srgbClr val="00B050"/>
                </a:solidFill>
              </a:rPr>
              <a:t>A</a:t>
            </a:r>
            <a:r>
              <a:rPr lang="en-US" altLang="zh-CN" sz="2400" dirty="0">
                <a:solidFill>
                  <a:srgbClr val="00B050"/>
                </a:solidFill>
              </a:rPr>
              <a:t>PERTA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700" dirty="0"/>
              <a:t>Models and Empirical Evidence in Economics: Where We Are?</a:t>
            </a:r>
            <a:br>
              <a:rPr lang="en-US" altLang="zh-CN" sz="2700" dirty="0"/>
            </a:br>
            <a:r>
              <a:rPr lang="en-US" altLang="zh-CN" sz="2700" dirty="0"/>
              <a:t/>
            </a:r>
            <a:br>
              <a:rPr lang="en-US" altLang="zh-CN" sz="2700" dirty="0"/>
            </a:br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3200" dirty="0"/>
              <a:t>Metaheuristic Theory of Growth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09DAAB-54AE-45A6-B13A-486165F2E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6668"/>
            <a:ext cx="10515600" cy="3540294"/>
          </a:xfrm>
        </p:spPr>
        <p:txBody>
          <a:bodyPr/>
          <a:lstStyle/>
          <a:p>
            <a:pPr marL="0" indent="0" algn="ctr">
              <a:buNone/>
            </a:pPr>
            <a:endParaRPr lang="en-US" altLang="zh-CN" sz="2400" dirty="0"/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endParaRPr lang="en-US" altLang="zh-CN" sz="2000" dirty="0"/>
          </a:p>
          <a:p>
            <a:pPr marL="0" indent="0" algn="ctr">
              <a:buNone/>
            </a:pPr>
            <a:endParaRPr lang="en-US" altLang="zh-CN" sz="2000" dirty="0"/>
          </a:p>
          <a:p>
            <a:pPr marL="0" indent="0" algn="ctr">
              <a:buNone/>
            </a:pPr>
            <a:r>
              <a:rPr lang="en-US" altLang="zh-CN" sz="2000" dirty="0"/>
              <a:t>Prof. FU Jun, Peking University</a:t>
            </a:r>
          </a:p>
          <a:p>
            <a:pPr marL="0" indent="0" algn="ctr">
              <a:buNone/>
            </a:pPr>
            <a:r>
              <a:rPr lang="en-US" altLang="zh-CN" sz="2000" dirty="0"/>
              <a:t>Member, Academy of Sciences of Bologna Institute </a:t>
            </a:r>
          </a:p>
          <a:p>
            <a:pPr marL="0" indent="0" algn="ctr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1230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B43CBD-FF7D-451D-BD90-A6957C91BEF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242874"/>
            <a:ext cx="12192000" cy="49340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CN" sz="3200" dirty="0" err="1">
                <a:solidFill>
                  <a:srgbClr val="0070C0"/>
                </a:solidFill>
              </a:rPr>
              <a:t>Grazie</a:t>
            </a:r>
            <a:endParaRPr lang="en-US" altLang="zh-CN" sz="32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altLang="zh-CN" sz="32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altLang="zh-CN" sz="1000"/>
              <a:t>Empirical </a:t>
            </a:r>
            <a:r>
              <a:rPr lang="en-US" altLang="zh-CN" sz="1000" dirty="0"/>
              <a:t>Data from:</a:t>
            </a:r>
          </a:p>
          <a:p>
            <a:pPr marL="0" indent="0" algn="ctr">
              <a:buNone/>
            </a:pPr>
            <a:r>
              <a:rPr lang="en-US" altLang="zh-CN" sz="1000" dirty="0"/>
              <a:t>Economic Freedom</a:t>
            </a:r>
          </a:p>
          <a:p>
            <a:pPr marL="0" indent="0" algn="ctr">
              <a:buNone/>
            </a:pPr>
            <a:r>
              <a:rPr lang="en-US" altLang="zh-CN" sz="1000" dirty="0"/>
              <a:t>Fields, Nobel, and Turing Prizes</a:t>
            </a:r>
          </a:p>
          <a:p>
            <a:pPr marL="0" indent="0" algn="ctr">
              <a:buNone/>
            </a:pPr>
            <a:r>
              <a:rPr lang="en-US" altLang="zh-CN" sz="1000" dirty="0"/>
              <a:t>Freedom in the World  (FIW)</a:t>
            </a:r>
          </a:p>
          <a:p>
            <a:pPr marL="0" indent="0" algn="ctr">
              <a:buNone/>
            </a:pPr>
            <a:r>
              <a:rPr lang="en-US" altLang="zh-CN" sz="1000" dirty="0"/>
              <a:t>Human Development Index (HDI)</a:t>
            </a:r>
          </a:p>
          <a:p>
            <a:pPr marL="0" indent="0" algn="ctr">
              <a:buNone/>
            </a:pPr>
            <a:r>
              <a:rPr lang="en-US" altLang="zh-CN" sz="1000" dirty="0"/>
              <a:t>International Property Rights Index</a:t>
            </a:r>
          </a:p>
          <a:p>
            <a:pPr marL="0" indent="0" algn="ctr">
              <a:buNone/>
            </a:pPr>
            <a:r>
              <a:rPr lang="en-US" altLang="zh-CN" sz="1000" dirty="0"/>
              <a:t>Maddison Project Database</a:t>
            </a:r>
          </a:p>
          <a:p>
            <a:pPr marL="0" indent="0" algn="ctr">
              <a:buNone/>
            </a:pPr>
            <a:r>
              <a:rPr lang="en-US" altLang="zh-CN" sz="1000" dirty="0"/>
              <a:t>OECD Data</a:t>
            </a:r>
          </a:p>
          <a:p>
            <a:pPr marL="0" indent="0" algn="ctr">
              <a:buNone/>
            </a:pPr>
            <a:r>
              <a:rPr lang="en-US" altLang="zh-CN" sz="1000" dirty="0"/>
              <a:t>Polity IV</a:t>
            </a:r>
          </a:p>
          <a:p>
            <a:pPr marL="0" indent="0" algn="ctr">
              <a:buNone/>
            </a:pPr>
            <a:r>
              <a:rPr lang="en-US" altLang="zh-CN" sz="1000" dirty="0"/>
              <a:t>Social Capital Survey</a:t>
            </a:r>
          </a:p>
          <a:p>
            <a:pPr marL="0" indent="0" algn="ctr">
              <a:buNone/>
            </a:pPr>
            <a:r>
              <a:rPr lang="en-US" altLang="zh-CN" sz="1000" dirty="0"/>
              <a:t>World Development Indicators (WDI)</a:t>
            </a:r>
          </a:p>
          <a:p>
            <a:pPr marL="0" indent="0" algn="ctr">
              <a:buNone/>
            </a:pPr>
            <a:r>
              <a:rPr lang="en-US" altLang="zh-CN" sz="1000" dirty="0"/>
              <a:t>World’s 100k Top Scientists </a:t>
            </a:r>
            <a:endParaRPr lang="zh-CN" altLang="en-US" sz="1000" dirty="0"/>
          </a:p>
          <a:p>
            <a:pPr marL="0" indent="0" algn="ctr">
              <a:buNone/>
            </a:pPr>
            <a:r>
              <a:rPr lang="en-US" altLang="zh-CN" sz="1000" dirty="0"/>
              <a:t>Worldwide Governance Indicators (WGI) </a:t>
            </a:r>
          </a:p>
        </p:txBody>
      </p:sp>
    </p:spTree>
    <p:extLst>
      <p:ext uri="{BB962C8B-B14F-4D97-AF65-F5344CB8AC3E}">
        <p14:creationId xmlns:p14="http://schemas.microsoft.com/office/powerpoint/2010/main" val="1874831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FC1BC4-2B6B-431D-B384-EC1EF4DD1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0308"/>
          </a:xfrm>
        </p:spPr>
        <p:txBody>
          <a:bodyPr>
            <a:normAutofit/>
          </a:bodyPr>
          <a:lstStyle/>
          <a:p>
            <a:pPr algn="ctr"/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>Contents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43D636-2018-4980-AA3F-6709FFCBA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435" y="2263806"/>
            <a:ext cx="5619565" cy="2414726"/>
          </a:xfrm>
        </p:spPr>
        <p:txBody>
          <a:bodyPr/>
          <a:lstStyle/>
          <a:p>
            <a:pPr marL="571500" indent="-571500">
              <a:buFont typeface="+mj-lt"/>
              <a:buAutoNum type="arabicPeriod"/>
            </a:pPr>
            <a:r>
              <a:rPr lang="en-US" altLang="zh-CN" sz="2400" dirty="0"/>
              <a:t>Central puzzle</a:t>
            </a:r>
          </a:p>
          <a:p>
            <a:pPr marL="571500" indent="-571500">
              <a:buFont typeface="+mj-lt"/>
              <a:buAutoNum type="arabicPeriod"/>
            </a:pPr>
            <a:r>
              <a:rPr lang="en-US" altLang="zh-CN" sz="2400" dirty="0"/>
              <a:t>Modelling (metaheuristic theory)</a:t>
            </a:r>
          </a:p>
          <a:p>
            <a:pPr marL="571500" indent="-571500">
              <a:buFont typeface="+mj-lt"/>
              <a:buAutoNum type="arabicPeriod"/>
            </a:pPr>
            <a:r>
              <a:rPr lang="en-US" altLang="zh-CN" sz="2400" dirty="0"/>
              <a:t>Empirical test</a:t>
            </a:r>
          </a:p>
          <a:p>
            <a:pPr marL="571500" indent="-571500">
              <a:buFont typeface="+mj-lt"/>
              <a:buAutoNum type="arabicPeriod"/>
            </a:pPr>
            <a:r>
              <a:rPr lang="en-US" altLang="zh-CN" sz="2400" dirty="0"/>
              <a:t>Insight and caveat</a:t>
            </a:r>
          </a:p>
          <a:p>
            <a:pPr marL="571500" indent="-571500">
              <a:buFont typeface="+mj-lt"/>
              <a:buAutoNum type="arabicPeriod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205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4069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1.  Motivating Puzzle</a:t>
            </a: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8407" y="1864312"/>
            <a:ext cx="7217545" cy="33291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C7637B-2634-4EAE-BD5F-201A55E9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>2.1   Metaheuristic Theory of Growth: 4 Sets of Causes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9AF61D-3386-435F-983F-E70C23228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790" y="2039007"/>
            <a:ext cx="7421732" cy="326984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Physical causes (tangible)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Contextual causes (institutional)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Motivational causes (incentives)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Ideational causes (idea gaps)</a:t>
            </a:r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1700" dirty="0"/>
          </a:p>
          <a:p>
            <a:pPr marL="0" indent="0">
              <a:buNone/>
            </a:pPr>
            <a:r>
              <a:rPr lang="en-US" altLang="zh-CN" sz="1700" dirty="0"/>
              <a:t>From Newton to Einstein to biology to neuron science (low </a:t>
            </a:r>
            <a:r>
              <a:rPr lang="en-US" altLang="zh-CN" sz="1700" dirty="0">
                <a:sym typeface="Wingdings" panose="05000000000000000000" pitchFamily="2" charset="2"/>
              </a:rPr>
              <a:t></a:t>
            </a:r>
            <a:r>
              <a:rPr lang="en-US" altLang="zh-CN" sz="1700" dirty="0"/>
              <a:t> high resolution)</a:t>
            </a:r>
          </a:p>
          <a:p>
            <a:pPr marL="0" indent="0">
              <a:buNone/>
            </a:pPr>
            <a:r>
              <a:rPr lang="en-US" altLang="zh-CN" sz="1700" dirty="0"/>
              <a:t>Theory is to be judged by simplicity, consistency, accuracy, scope, and fruitfulness</a:t>
            </a:r>
          </a:p>
        </p:txBody>
      </p:sp>
    </p:spTree>
    <p:extLst>
      <p:ext uri="{BB962C8B-B14F-4D97-AF65-F5344CB8AC3E}">
        <p14:creationId xmlns:p14="http://schemas.microsoft.com/office/powerpoint/2010/main" val="69727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2.2  Metaheuristic Theory in Math Expression</a:t>
            </a: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87409" y="1944414"/>
            <a:ext cx="3384536" cy="378372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287358" y="3691914"/>
            <a:ext cx="1657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              where,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>2.3   Metaheuristic Theory of Growth in Integration</a:t>
            </a:r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986074" y="1970844"/>
            <a:ext cx="5104660" cy="3098306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AA0F54-7D5C-47D3-B6F0-72B583AAE32E}"/>
              </a:ext>
            </a:extLst>
          </p:cNvPr>
          <p:cNvSpPr txBox="1"/>
          <p:nvPr/>
        </p:nvSpPr>
        <p:spPr>
          <a:xfrm>
            <a:off x="2645546" y="5722167"/>
            <a:ext cx="747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This equation connects and integrates macro, mid-level, and micro analyses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DB5B06-89A5-45F2-8A49-4469EFBE8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1472" y="985422"/>
            <a:ext cx="6116714" cy="165124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100" dirty="0"/>
              <a:t>2.4   Axiomatic Causes of Growth</a:t>
            </a:r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/>
              <a:t/>
            </a:r>
            <a:br>
              <a:rPr lang="en-US" altLang="zh-CN" sz="3200" dirty="0"/>
            </a:br>
            <a:endParaRPr lang="zh-CN" altLang="en-US" sz="3200" dirty="0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9CA9B95-8A01-4749-9267-3967A72B7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641" y="2450237"/>
            <a:ext cx="5423338" cy="29473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CN" sz="3400" dirty="0"/>
              <a:t>G = K</a:t>
            </a:r>
            <a:r>
              <a:rPr lang="en-US" altLang="zh-CN" sz="2400" b="1" baseline="-25000" dirty="0"/>
              <a:t>N</a:t>
            </a:r>
            <a:r>
              <a:rPr lang="zh-CN" altLang="zh-CN" sz="3400" dirty="0"/>
              <a:t>δ</a:t>
            </a:r>
            <a:r>
              <a:rPr lang="en-US" altLang="zh-CN" sz="2400" b="1" i="1" baseline="-25000" dirty="0"/>
              <a:t>I</a:t>
            </a:r>
            <a:r>
              <a:rPr lang="zh-CN" altLang="zh-CN" sz="3400" dirty="0"/>
              <a:t/>
            </a:r>
            <a:br>
              <a:rPr lang="zh-CN" altLang="zh-CN" sz="3400" dirty="0"/>
            </a:br>
            <a:endParaRPr lang="en-US" altLang="zh-CN" sz="3400" dirty="0"/>
          </a:p>
          <a:p>
            <a:pPr marL="0" indent="0" algn="ctr">
              <a:buNone/>
            </a:pPr>
            <a:r>
              <a:rPr lang="en-US" altLang="zh-CN" sz="1800" dirty="0"/>
              <a:t>From </a:t>
            </a:r>
            <a:r>
              <a:rPr lang="en-US" altLang="zh-CN" sz="1800" i="1" dirty="0"/>
              <a:t>Homo Sapient </a:t>
            </a:r>
            <a:r>
              <a:rPr lang="en-US" altLang="zh-CN" sz="1800" dirty="0"/>
              <a:t>to </a:t>
            </a:r>
            <a:r>
              <a:rPr lang="en-US" altLang="zh-CN" sz="1800" i="1" dirty="0"/>
              <a:t>Homo Deus</a:t>
            </a:r>
            <a:endParaRPr lang="en-US" altLang="zh-CN" sz="1800" dirty="0"/>
          </a:p>
          <a:p>
            <a:pPr marL="0" indent="0" algn="ctr">
              <a:buNone/>
            </a:pPr>
            <a:r>
              <a:rPr lang="en-US" altLang="zh-CN" sz="1800" dirty="0"/>
              <a:t>Truth is driven by simplicity</a:t>
            </a:r>
          </a:p>
          <a:p>
            <a:pPr marL="0" indent="0" algn="ctr">
              <a:buNone/>
            </a:pPr>
            <a:r>
              <a:rPr lang="en-US" altLang="zh-CN" sz="1800" dirty="0"/>
              <a:t>Reality is ugly and needs to be reformed</a:t>
            </a:r>
          </a:p>
          <a:p>
            <a:pPr marL="0" indent="0" algn="ctr">
              <a:buNone/>
            </a:pPr>
            <a:r>
              <a:rPr lang="en-US" altLang="zh-CN" sz="1800" dirty="0"/>
              <a:t>Art vs artwork</a:t>
            </a:r>
          </a:p>
        </p:txBody>
      </p:sp>
    </p:spTree>
    <p:extLst>
      <p:ext uri="{BB962C8B-B14F-4D97-AF65-F5344CB8AC3E}">
        <p14:creationId xmlns:p14="http://schemas.microsoft.com/office/powerpoint/2010/main" val="141258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939" y="1812464"/>
            <a:ext cx="6471821" cy="362918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BF64FE0-1254-4D31-AF08-4783053E20F4}"/>
              </a:ext>
            </a:extLst>
          </p:cNvPr>
          <p:cNvSpPr txBox="1"/>
          <p:nvPr/>
        </p:nvSpPr>
        <p:spPr>
          <a:xfrm>
            <a:off x="2407814" y="435006"/>
            <a:ext cx="74308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zh-CN" sz="2800" dirty="0"/>
          </a:p>
          <a:p>
            <a:pPr algn="ctr"/>
            <a:r>
              <a:rPr lang="en-US" altLang="zh-CN" sz="2800" dirty="0"/>
              <a:t>3.  Empirical Tests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BAF0F1-7117-42B2-8866-684B617B2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2800" dirty="0"/>
              <a:t>4. Insight and caveat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E5AE28-848C-443D-90C3-ED647B031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0843" y="1825625"/>
            <a:ext cx="9191143" cy="3913023"/>
          </a:xfrm>
        </p:spPr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 err="1"/>
              <a:t>Theoria</a:t>
            </a:r>
            <a:r>
              <a:rPr lang="en-US" altLang="zh-CN" sz="2400" dirty="0"/>
              <a:t> cum praxis (de-contextualize vs contextualize)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Metaheuristic growth (inductive + deductive tinkering)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| </a:t>
            </a:r>
            <a:r>
              <a:rPr lang="en-US" altLang="zh-CN" sz="2400" dirty="0">
                <a:solidFill>
                  <a:schemeClr val="accent2"/>
                </a:solidFill>
              </a:rPr>
              <a:t>Stasis</a:t>
            </a:r>
            <a:r>
              <a:rPr lang="en-US" altLang="zh-CN" sz="2400" dirty="0"/>
              <a:t> | </a:t>
            </a:r>
            <a:r>
              <a:rPr lang="en-US" altLang="zh-CN" sz="2400" dirty="0">
                <a:solidFill>
                  <a:srgbClr val="00B050"/>
                </a:solidFill>
              </a:rPr>
              <a:t>order </a:t>
            </a:r>
            <a:r>
              <a:rPr lang="en-US" altLang="zh-CN" sz="2400" dirty="0"/>
              <a:t>| </a:t>
            </a:r>
            <a:r>
              <a:rPr lang="en-US" altLang="zh-CN" sz="2400" dirty="0">
                <a:solidFill>
                  <a:srgbClr val="00B050"/>
                </a:solidFill>
              </a:rPr>
              <a:t>complexity </a:t>
            </a:r>
            <a:r>
              <a:rPr lang="en-US" altLang="zh-CN" sz="2400" dirty="0"/>
              <a:t>| </a:t>
            </a:r>
            <a:r>
              <a:rPr lang="en-US" altLang="zh-CN" sz="2400" dirty="0">
                <a:solidFill>
                  <a:srgbClr val="FF0000"/>
                </a:solidFill>
              </a:rPr>
              <a:t>chaos </a:t>
            </a:r>
            <a:r>
              <a:rPr lang="en-US" altLang="zh-CN" sz="2400" dirty="0"/>
              <a:t>|</a:t>
            </a:r>
            <a:endParaRPr lang="zh-CN" altLang="en-US" sz="2400" dirty="0"/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Neo- (</a:t>
            </a:r>
            <a:r>
              <a:rPr lang="en-US" altLang="zh-CN" sz="2400" dirty="0" err="1"/>
              <a:t>behavioralism</a:t>
            </a:r>
            <a:r>
              <a:rPr lang="en-US" altLang="zh-CN" sz="2400" dirty="0"/>
              <a:t> + structuralism + evolutionism)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Economics vs anthropology in globalization</a:t>
            </a:r>
          </a:p>
          <a:p>
            <a:pPr marL="514350" indent="-514350">
              <a:buFont typeface="+mj-lt"/>
              <a:buAutoNum type="alphaLcParenR"/>
            </a:pPr>
            <a:r>
              <a:rPr lang="en-US" altLang="zh-CN" sz="2400" dirty="0"/>
              <a:t>“Rationality” - Modernization is an unfinished agenda </a:t>
            </a:r>
            <a:r>
              <a:rPr lang="en-US" altLang="zh-CN" sz="2000" dirty="0"/>
              <a:t>(Habermas)</a:t>
            </a:r>
          </a:p>
        </p:txBody>
      </p:sp>
    </p:spTree>
    <p:extLst>
      <p:ext uri="{BB962C8B-B14F-4D97-AF65-F5344CB8AC3E}">
        <p14:creationId xmlns:p14="http://schemas.microsoft.com/office/powerpoint/2010/main" val="1019023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51993462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mmon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7530</TotalTime>
  <Words>313</Words>
  <Application>Microsoft Office PowerPoint</Application>
  <PresentationFormat>宽屏</PresentationFormat>
  <Paragraphs>60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等线</vt:lpstr>
      <vt:lpstr>宋体</vt:lpstr>
      <vt:lpstr>Arial</vt:lpstr>
      <vt:lpstr>Times New Roman</vt:lpstr>
      <vt:lpstr>Wingdings</vt:lpstr>
      <vt:lpstr>Office 主题​​</vt:lpstr>
      <vt:lpstr>    SCIENZA  APERTA  Models and Empirical Evidence in Economics: Where We Are?   Metaheuristic Theory of Growth</vt:lpstr>
      <vt:lpstr> Contents</vt:lpstr>
      <vt:lpstr> 1.  Motivating Puzzle</vt:lpstr>
      <vt:lpstr> 2.1   Metaheuristic Theory of Growth: 4 Sets of Causes</vt:lpstr>
      <vt:lpstr>  2.2  Metaheuristic Theory in Math Expression</vt:lpstr>
      <vt:lpstr>  2.3   Metaheuristic Theory of Growth in Integration</vt:lpstr>
      <vt:lpstr> 2.4   Axiomatic Causes of Growth   </vt:lpstr>
      <vt:lpstr>PowerPoint 演示文稿</vt:lpstr>
      <vt:lpstr>  4. Insight and caveat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China’s Reform and Opening up:  theory, strategy, and policy  Week 2: Imperial China vs. Socialist China</dc:title>
  <dc:creator>jeanjoe777@qq.com</dc:creator>
  <cp:lastModifiedBy>dell</cp:lastModifiedBy>
  <cp:revision>280</cp:revision>
  <dcterms:created xsi:type="dcterms:W3CDTF">2020-02-12T09:18:00Z</dcterms:created>
  <dcterms:modified xsi:type="dcterms:W3CDTF">2021-07-12T08:05:19Z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2052-11.1.0.10577</vt:lpwstr>
  </property>
  <property fmtid="{D5CDD505-2E9C-101B-9397-08002B2CF9AE}" pid="3" name="ICV">
    <vt:lpwstr>7D3BF444797046DE874A200A768C3FE7</vt:lpwstr>
  </property>
</Properties>
</file>